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68" r:id="rId14"/>
    <p:sldId id="283" r:id="rId15"/>
    <p:sldId id="284"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kke-navngivet sektion" id="{ABF44720-EB5A-45B6-B788-0061A3EAA16F}">
          <p14:sldIdLst>
            <p14:sldId id="271"/>
            <p14:sldId id="272"/>
            <p14:sldId id="273"/>
            <p14:sldId id="274"/>
            <p14:sldId id="275"/>
            <p14:sldId id="276"/>
            <p14:sldId id="277"/>
            <p14:sldId id="278"/>
            <p14:sldId id="279"/>
            <p14:sldId id="280"/>
            <p14:sldId id="281"/>
            <p14:sldId id="282"/>
            <p14:sldId id="268"/>
            <p14:sldId id="283"/>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577"/>
    <p:restoredTop sz="95490"/>
  </p:normalViewPr>
  <p:slideViewPr>
    <p:cSldViewPr snapToGrid="0">
      <p:cViewPr>
        <p:scale>
          <a:sx n="87" d="100"/>
          <a:sy n="87" d="100"/>
        </p:scale>
        <p:origin x="504"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0FA869-27E4-0E4C-01CA-A6638D015C2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6BAE5BEE-E666-74C6-A8BE-67C279D285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9EC4FB6-6A24-2D55-4119-F908DE02A42E}"/>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3D07D76E-9300-8186-ACAF-F1F5AF230C6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1B0C97C-C508-2580-2085-6B8B53F65C5A}"/>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623376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4DC37A-FAC8-FF56-247D-6D8EB9A3FBAB}"/>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965C471-3F8E-A57A-107F-7E4BB7FBE590}"/>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8B9AEE7-A962-CAEB-D40F-DDE9FF43FF09}"/>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2E0D3192-88F6-CDBA-F8E0-AC4C6BC5B2C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7D01157-1E94-801E-2992-7668C4DEE26B}"/>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285784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84FF2EAC-F830-626B-DED8-40DBA6ED8EB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8AD7988-4BA8-BD86-0F5B-DB980383507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C0B5BB7-1FFC-B527-08EF-ED3F2A9A605F}"/>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70ED9205-8E02-DC20-B001-40A0D993531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B36D518-6378-5841-00FB-98B4BB454C8C}"/>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854350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BD8788-A0E3-4F7C-42B9-4477E6404CE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43E752B-79ED-45EC-4222-F00CCD71157D}"/>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B264273B-37E2-96DC-FC9A-10F60BB34A75}"/>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39BFD9EC-F559-92B5-9B8F-B521544B33B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40140D5-A550-4EAA-A6AB-9E8917FF0323}"/>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2907917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CEEA45-12B2-1DE9-6529-873E0FC9A5B8}"/>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098A1077-F3CC-4386-62C5-60DF1B7BEB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8943A9A-D8B9-7B14-9520-17A82FDE4FB7}"/>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BCB12F68-4A19-DCCC-F5F3-B3E7CC39E9C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ECBBC2D-A8A7-8E3E-101C-B08DE58FF16F}"/>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3834503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79EBD4-2204-1EF5-C35F-AB15B9F44F1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6DC5885F-89C4-B892-0D6C-FEBF9720FEA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701BFC8-620F-DB82-B1ED-04582FF5734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84E4EAD-051A-A121-4CF4-F202EAA13883}"/>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6" name="Pladsholder til sidefod 5">
            <a:extLst>
              <a:ext uri="{FF2B5EF4-FFF2-40B4-BE49-F238E27FC236}">
                <a16:creationId xmlns:a16="http://schemas.microsoft.com/office/drawing/2014/main" id="{074311F1-33A1-44F1-B846-80DB7E69F121}"/>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ED3DBF2-E32E-0930-713E-8CE6AD1E5F76}"/>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2578627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5818B2-F900-0B3A-CD6E-6141CBA506F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DE097201-55BA-07B7-80FC-C78E879A1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692DCC8-1C32-8101-19E8-C968D23E5B3A}"/>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E8C5DD30-72F7-C6FE-DAE3-C3ED9AFEEE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DEE22D2-9A75-3E47-C7D2-ECD740C05F6B}"/>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99E4F30-B459-68AA-0187-F213A969D420}"/>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8" name="Pladsholder til sidefod 7">
            <a:extLst>
              <a:ext uri="{FF2B5EF4-FFF2-40B4-BE49-F238E27FC236}">
                <a16:creationId xmlns:a16="http://schemas.microsoft.com/office/drawing/2014/main" id="{3740041A-241A-8326-0320-2BEDAE2E381C}"/>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02711526-64A8-DD37-67C3-B1BD0FC12E9C}"/>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1374538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D4AEB1-34EB-1A5D-836B-C282D5B38987}"/>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F4EB794C-488F-7993-B3E2-10BBE5FF53E7}"/>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4" name="Pladsholder til sidefod 3">
            <a:extLst>
              <a:ext uri="{FF2B5EF4-FFF2-40B4-BE49-F238E27FC236}">
                <a16:creationId xmlns:a16="http://schemas.microsoft.com/office/drawing/2014/main" id="{B210D724-69BC-A9CA-5BDD-BBC840A6569A}"/>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9196087D-050E-41F0-7F69-0452A871386C}"/>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2204599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506E251-8AA0-5A92-1CCB-6AFBADDE367F}"/>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3" name="Pladsholder til sidefod 2">
            <a:extLst>
              <a:ext uri="{FF2B5EF4-FFF2-40B4-BE49-F238E27FC236}">
                <a16:creationId xmlns:a16="http://schemas.microsoft.com/office/drawing/2014/main" id="{B968FD7B-350A-F9EA-DFF6-FAF18D11C97F}"/>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F65980DF-2D6C-FF38-3B01-FB9EADCECB6A}"/>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3350371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B84CA2-8925-B0B3-74A2-8AD50AECF35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5FC9F8C6-96BE-0364-1C87-B0694A44C7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794A073E-D397-7D6E-E2F9-37EED1C384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AE952DD-2AB3-4599-7655-6BABB01AB1C0}"/>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6" name="Pladsholder til sidefod 5">
            <a:extLst>
              <a:ext uri="{FF2B5EF4-FFF2-40B4-BE49-F238E27FC236}">
                <a16:creationId xmlns:a16="http://schemas.microsoft.com/office/drawing/2014/main" id="{1E25A658-2ECC-9CEF-2607-B1561843A31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4C2AF0A-87AA-DF42-476A-11E3FD1AFBD9}"/>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92903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A92C29-3E6D-6F00-EE8E-9952477FD139}"/>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4B1F2763-CC0F-4D7A-3667-52F3D90583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6068E98-32AB-DBBC-43B3-42E81FA313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EA35A00E-BA9B-402E-F576-9376DD4EBE69}"/>
              </a:ext>
            </a:extLst>
          </p:cNvPr>
          <p:cNvSpPr>
            <a:spLocks noGrp="1"/>
          </p:cNvSpPr>
          <p:nvPr>
            <p:ph type="dt" sz="half" idx="10"/>
          </p:nvPr>
        </p:nvSpPr>
        <p:spPr/>
        <p:txBody>
          <a:bodyPr/>
          <a:lstStyle/>
          <a:p>
            <a:fld id="{52C269C4-0464-9C4B-A8F3-0B6691982317}" type="datetimeFigureOut">
              <a:rPr lang="da-DK" smtClean="0"/>
              <a:t>23.05.2025</a:t>
            </a:fld>
            <a:endParaRPr lang="da-DK"/>
          </a:p>
        </p:txBody>
      </p:sp>
      <p:sp>
        <p:nvSpPr>
          <p:cNvPr id="6" name="Pladsholder til sidefod 5">
            <a:extLst>
              <a:ext uri="{FF2B5EF4-FFF2-40B4-BE49-F238E27FC236}">
                <a16:creationId xmlns:a16="http://schemas.microsoft.com/office/drawing/2014/main" id="{062CE9ED-E852-325C-11CE-72594F62E38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6273AA8-784B-6BD6-BEF8-52BD30067B61}"/>
              </a:ext>
            </a:extLst>
          </p:cNvPr>
          <p:cNvSpPr>
            <a:spLocks noGrp="1"/>
          </p:cNvSpPr>
          <p:nvPr>
            <p:ph type="sldNum" sz="quarter" idx="12"/>
          </p:nvPr>
        </p:nvSpPr>
        <p:spPr/>
        <p:txBody>
          <a:bodyPr/>
          <a:lstStyle/>
          <a:p>
            <a:fld id="{EDE28528-4AD4-714A-A390-222AE461CDA5}" type="slidenum">
              <a:rPr lang="da-DK" smtClean="0"/>
              <a:t>‹nr.›</a:t>
            </a:fld>
            <a:endParaRPr lang="da-DK"/>
          </a:p>
        </p:txBody>
      </p:sp>
    </p:spTree>
    <p:extLst>
      <p:ext uri="{BB962C8B-B14F-4D97-AF65-F5344CB8AC3E}">
        <p14:creationId xmlns:p14="http://schemas.microsoft.com/office/powerpoint/2010/main" val="2327727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967C814-9532-B8D3-D878-A55ECFD641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1FB27CA-C824-661C-7FBC-CCC7B2AA07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630B4D9-2C8F-3AAD-7677-75668C68B5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C269C4-0464-9C4B-A8F3-0B6691982317}" type="datetimeFigureOut">
              <a:rPr lang="da-DK" smtClean="0"/>
              <a:t>23.05.2025</a:t>
            </a:fld>
            <a:endParaRPr lang="da-DK"/>
          </a:p>
        </p:txBody>
      </p:sp>
      <p:sp>
        <p:nvSpPr>
          <p:cNvPr id="5" name="Pladsholder til sidefod 4">
            <a:extLst>
              <a:ext uri="{FF2B5EF4-FFF2-40B4-BE49-F238E27FC236}">
                <a16:creationId xmlns:a16="http://schemas.microsoft.com/office/drawing/2014/main" id="{0BC251B9-B1DE-57DA-1D76-1DCDCF0A8B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1A6FA4AE-02FE-1685-9A1E-7320355F1A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E28528-4AD4-714A-A390-222AE461CDA5}" type="slidenum">
              <a:rPr lang="da-DK" smtClean="0"/>
              <a:t>‹nr.›</a:t>
            </a:fld>
            <a:endParaRPr lang="da-DK"/>
          </a:p>
        </p:txBody>
      </p:sp>
    </p:spTree>
    <p:extLst>
      <p:ext uri="{BB962C8B-B14F-4D97-AF65-F5344CB8AC3E}">
        <p14:creationId xmlns:p14="http://schemas.microsoft.com/office/powerpoint/2010/main" val="41646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0B691-BBD2-4CAB-02D9-81AFF4FBD2F8}"/>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0279DAF5-B5EB-538E-B33C-772BF5FC5197}"/>
              </a:ext>
            </a:extLst>
          </p:cNvPr>
          <p:cNvSpPr/>
          <p:nvPr/>
        </p:nvSpPr>
        <p:spPr>
          <a:xfrm>
            <a:off x="7908851" y="107923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DC2D1702-1A5C-771E-6525-41417976C5BF}"/>
              </a:ext>
            </a:extLst>
          </p:cNvPr>
          <p:cNvSpPr/>
          <p:nvPr/>
        </p:nvSpPr>
        <p:spPr>
          <a:xfrm>
            <a:off x="7980627" y="245248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1428BE1C-262E-7D93-E9BD-466973F7BB63}"/>
              </a:ext>
            </a:extLst>
          </p:cNvPr>
          <p:cNvSpPr/>
          <p:nvPr/>
        </p:nvSpPr>
        <p:spPr>
          <a:xfrm>
            <a:off x="6300336" y="155302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DC65D34B-FB69-7E0A-4A52-BA836F17A404}"/>
              </a:ext>
            </a:extLst>
          </p:cNvPr>
          <p:cNvSpPr/>
          <p:nvPr/>
        </p:nvSpPr>
        <p:spPr>
          <a:xfrm>
            <a:off x="6240530" y="2933898"/>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Aktiv i fase 1                            </a:t>
            </a:r>
          </a:p>
          <a:p>
            <a:r>
              <a:rPr lang="da-DK" sz="1600" dirty="0">
                <a:solidFill>
                  <a:schemeClr val="accent6">
                    <a:lumMod val="75000"/>
                  </a:schemeClr>
                </a:solidFill>
                <a:latin typeface="Monofonto" panose="02010609020000000000" pitchFamily="49" charset="0"/>
              </a:rPr>
              <a:t>Hjælpe forsvarskæden</a:t>
            </a:r>
          </a:p>
          <a:p>
            <a:r>
              <a:rPr lang="da-DK" sz="1600" dirty="0">
                <a:solidFill>
                  <a:schemeClr val="accent6">
                    <a:lumMod val="75000"/>
                  </a:schemeClr>
                </a:solidFill>
                <a:latin typeface="Monofonto" panose="02010609020000000000" pitchFamily="49" charset="0"/>
              </a:rPr>
              <a:t>Medansvar v. standarder &amp; restforsvar</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60C35D65-3940-6344-0D31-16115CE99391}"/>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226CAC66-FDE5-B9DC-F398-6B60115AEB80}"/>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96A5A936-FECC-6F07-71BA-071D2CA6A879}"/>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06524FF0-F1BD-1586-7928-535CBC60E2E8}"/>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C58A21EE-366A-650A-AACD-514092721D63}"/>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5C15D08D-0845-ABA7-1DAB-C60FC9C8F986}"/>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9D202BF3-5A13-76E6-8A97-265BD5C2E01D}"/>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1AAA07E1-ED0D-3B57-89DD-1C7A08BEBD62}"/>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4157562E-D674-CBE6-88C9-35B6806F7ADE}"/>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D1F97A55-E450-1378-68BA-1F7F41138B24}"/>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291E8252-5AA9-6595-0D56-BC1983C3F568}"/>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CF9F16E8-F0EA-AD38-3E2C-37BA6B3B71E2}"/>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8E3B267E-CD45-071E-6419-D01FB569792B}"/>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B5A21295-380E-35AB-4E2E-05DB3E03BDC8}"/>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A71CFB8D-2034-951F-E222-7EE093CF7CAF}"/>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6206BE30-EF54-1E55-5DE5-C2E4FD26A3AD}"/>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7D966995-3589-ECC0-3086-84795D7BF2C0}"/>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CF935AB8-08A0-9455-0EB0-CC3937B201A8}"/>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C6905DAD-DD98-62F5-313D-A20A4AD13EBC}"/>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C45AEEF6-8A77-047A-3A4E-9F2BD5A0255E}"/>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207456F6-F8B9-3457-A881-E6CB3050F9DF}"/>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DF5C2C96-2BD4-75A0-721F-8BC3616A9794}"/>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D86A30D0-AF28-A374-B033-151DBB338FA7}"/>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AD5F8604-A307-D3E8-3860-BED80C9BD76F}"/>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09CD8306-B869-2145-C0AE-5C5AEDBA916C}"/>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B3E35C86-20F0-0504-DED1-535A4F2CEAEA}"/>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FFDF430F-434E-5884-B7B3-640DEEE11EE0}"/>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52D5BED7-C209-6193-345A-3628C47557BB}"/>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BC649655-819F-A7E7-1C96-B420053ACE9B}"/>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88BBD3C2-015F-48AD-B087-BAD2440420A4}"/>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0401F1C1-FCB9-3A40-77ED-84BB05856A89}"/>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9ABEAECA-D23E-8E0F-11C8-538A8173D693}"/>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7347BA7F-DE5D-FB26-179F-330DC94FE078}"/>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303C7A24-FB77-A949-7D97-C1DC004BEF64}"/>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220EA8CF-BBD3-2EA7-AAA5-3E60F7C1B7B0}"/>
              </a:ext>
            </a:extLst>
          </p:cNvPr>
          <p:cNvSpPr txBox="1"/>
          <p:nvPr/>
        </p:nvSpPr>
        <p:spPr>
          <a:xfrm>
            <a:off x="8252067" y="139118"/>
            <a:ext cx="1261884" cy="523220"/>
          </a:xfrm>
          <a:custGeom>
            <a:avLst/>
            <a:gdLst>
              <a:gd name="connsiteX0" fmla="*/ 0 w 1261884"/>
              <a:gd name="connsiteY0" fmla="*/ 0 h 523220"/>
              <a:gd name="connsiteX1" fmla="*/ 618323 w 1261884"/>
              <a:gd name="connsiteY1" fmla="*/ 0 h 523220"/>
              <a:gd name="connsiteX2" fmla="*/ 1261884 w 1261884"/>
              <a:gd name="connsiteY2" fmla="*/ 0 h 523220"/>
              <a:gd name="connsiteX3" fmla="*/ 1261884 w 1261884"/>
              <a:gd name="connsiteY3" fmla="*/ 523220 h 523220"/>
              <a:gd name="connsiteX4" fmla="*/ 630942 w 1261884"/>
              <a:gd name="connsiteY4" fmla="*/ 523220 h 523220"/>
              <a:gd name="connsiteX5" fmla="*/ 0 w 1261884"/>
              <a:gd name="connsiteY5" fmla="*/ 523220 h 523220"/>
              <a:gd name="connsiteX6" fmla="*/ 0 w 1261884"/>
              <a:gd name="connsiteY6"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884" h="523220" extrusionOk="0">
                <a:moveTo>
                  <a:pt x="0" y="0"/>
                </a:moveTo>
                <a:cubicBezTo>
                  <a:pt x="213434" y="-4848"/>
                  <a:pt x="371494" y="15492"/>
                  <a:pt x="618323" y="0"/>
                </a:cubicBezTo>
                <a:cubicBezTo>
                  <a:pt x="865152" y="-15492"/>
                  <a:pt x="1100791" y="-31181"/>
                  <a:pt x="1261884" y="0"/>
                </a:cubicBezTo>
                <a:cubicBezTo>
                  <a:pt x="1240594" y="234827"/>
                  <a:pt x="1268402" y="416135"/>
                  <a:pt x="1261884" y="523220"/>
                </a:cubicBezTo>
                <a:cubicBezTo>
                  <a:pt x="1068664" y="546157"/>
                  <a:pt x="889104" y="511496"/>
                  <a:pt x="630942" y="523220"/>
                </a:cubicBezTo>
                <a:cubicBezTo>
                  <a:pt x="372780" y="534944"/>
                  <a:pt x="220438" y="515097"/>
                  <a:pt x="0" y="523220"/>
                </a:cubicBezTo>
                <a:cubicBezTo>
                  <a:pt x="10330" y="391675"/>
                  <a:pt x="-1194" y="239160"/>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KEEPER</a:t>
            </a:r>
          </a:p>
        </p:txBody>
      </p:sp>
      <p:sp>
        <p:nvSpPr>
          <p:cNvPr id="64" name="Tekstfelt 63">
            <a:extLst>
              <a:ext uri="{FF2B5EF4-FFF2-40B4-BE49-F238E27FC236}">
                <a16:creationId xmlns:a16="http://schemas.microsoft.com/office/drawing/2014/main" id="{4773DBA6-5280-E8A8-6A52-EE9D34439139}"/>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5AF33767-EA4B-13D1-5A0F-E4291F81AE66}"/>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1834EB0E-B1A1-66AB-2F9B-FC6AA6871E6B}"/>
              </a:ext>
            </a:extLst>
          </p:cNvPr>
          <p:cNvSpPr txBox="1"/>
          <p:nvPr/>
        </p:nvSpPr>
        <p:spPr>
          <a:xfrm>
            <a:off x="6341862" y="1551450"/>
            <a:ext cx="2236510"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Gribe &amp; springteknik</a:t>
            </a:r>
          </a:p>
        </p:txBody>
      </p:sp>
      <p:sp>
        <p:nvSpPr>
          <p:cNvPr id="12" name="Tekstfelt 11">
            <a:extLst>
              <a:ext uri="{FF2B5EF4-FFF2-40B4-BE49-F238E27FC236}">
                <a16:creationId xmlns:a16="http://schemas.microsoft.com/office/drawing/2014/main" id="{69CB6BCD-1FCD-29FB-1774-F8CE06E89C6B}"/>
              </a:ext>
            </a:extLst>
          </p:cNvPr>
          <p:cNvSpPr txBox="1"/>
          <p:nvPr/>
        </p:nvSpPr>
        <p:spPr>
          <a:xfrm>
            <a:off x="6356136" y="1798287"/>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Fodarbejde</a:t>
            </a:r>
          </a:p>
        </p:txBody>
      </p:sp>
      <p:sp>
        <p:nvSpPr>
          <p:cNvPr id="13" name="Tekstfelt 12">
            <a:extLst>
              <a:ext uri="{FF2B5EF4-FFF2-40B4-BE49-F238E27FC236}">
                <a16:creationId xmlns:a16="http://schemas.microsoft.com/office/drawing/2014/main" id="{76AA44C7-1C48-9CCD-355B-16B7A210803A}"/>
              </a:ext>
            </a:extLst>
          </p:cNvPr>
          <p:cNvSpPr txBox="1"/>
          <p:nvPr/>
        </p:nvSpPr>
        <p:spPr>
          <a:xfrm>
            <a:off x="6348366" y="2050437"/>
            <a:ext cx="3877985"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Pasninger &amp; igangsætninger kort/lang</a:t>
            </a:r>
          </a:p>
        </p:txBody>
      </p:sp>
      <p:sp>
        <p:nvSpPr>
          <p:cNvPr id="14" name="Afrundet rektangel 13">
            <a:extLst>
              <a:ext uri="{FF2B5EF4-FFF2-40B4-BE49-F238E27FC236}">
                <a16:creationId xmlns:a16="http://schemas.microsoft.com/office/drawing/2014/main" id="{57FA6161-8A4D-D155-9198-D7EEFABA19A2}"/>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D1031EA1-9950-9748-5E64-FFA1711E6FF1}"/>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E252D65E-7F1F-37DD-EBF8-A96CB371A708}"/>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31" name="Tekstfelt 30">
            <a:extLst>
              <a:ext uri="{FF2B5EF4-FFF2-40B4-BE49-F238E27FC236}">
                <a16:creationId xmlns:a16="http://schemas.microsoft.com/office/drawing/2014/main" id="{8141A10E-CB17-F14B-BC4B-B53357408515}"/>
              </a:ext>
            </a:extLst>
          </p:cNvPr>
          <p:cNvSpPr txBox="1"/>
          <p:nvPr/>
        </p:nvSpPr>
        <p:spPr>
          <a:xfrm>
            <a:off x="11496284" y="158370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7" name="Tekstfelt 46">
            <a:extLst>
              <a:ext uri="{FF2B5EF4-FFF2-40B4-BE49-F238E27FC236}">
                <a16:creationId xmlns:a16="http://schemas.microsoft.com/office/drawing/2014/main" id="{4F727C80-A091-A5EA-1EB4-F9C798771686}"/>
              </a:ext>
            </a:extLst>
          </p:cNvPr>
          <p:cNvSpPr txBox="1"/>
          <p:nvPr/>
        </p:nvSpPr>
        <p:spPr>
          <a:xfrm>
            <a:off x="11496284" y="183259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0" name="Tekstfelt 49">
            <a:extLst>
              <a:ext uri="{FF2B5EF4-FFF2-40B4-BE49-F238E27FC236}">
                <a16:creationId xmlns:a16="http://schemas.microsoft.com/office/drawing/2014/main" id="{EC80D2C7-7B26-B158-D05B-DCB9848A81F8}"/>
              </a:ext>
            </a:extLst>
          </p:cNvPr>
          <p:cNvSpPr txBox="1"/>
          <p:nvPr/>
        </p:nvSpPr>
        <p:spPr>
          <a:xfrm>
            <a:off x="11500333" y="209371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1" name="Tekstfelt 50">
            <a:extLst>
              <a:ext uri="{FF2B5EF4-FFF2-40B4-BE49-F238E27FC236}">
                <a16:creationId xmlns:a16="http://schemas.microsoft.com/office/drawing/2014/main" id="{060DE422-7B58-A4D7-93D1-FC0F3CEC6C84}"/>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2" name="Tekstfelt 61">
            <a:extLst>
              <a:ext uri="{FF2B5EF4-FFF2-40B4-BE49-F238E27FC236}">
                <a16:creationId xmlns:a16="http://schemas.microsoft.com/office/drawing/2014/main" id="{0B7E8222-88D7-97EA-B92D-BF139816B5D4}"/>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6" name="Tekstfelt 65">
            <a:extLst>
              <a:ext uri="{FF2B5EF4-FFF2-40B4-BE49-F238E27FC236}">
                <a16:creationId xmlns:a16="http://schemas.microsoft.com/office/drawing/2014/main" id="{CD9DD0D8-FFEC-50E8-C3FC-6BAC246244C3}"/>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179304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5E17D-5369-6043-850E-86A5CDAB30A0}"/>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C6DAC7B9-3B4C-3236-5020-544E4A07AA46}"/>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49DEEB78-C4ED-F28D-2909-3B73744A6D3F}"/>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6B7370EB-51AA-E816-0842-9DD54A39A643}"/>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3FF0B21E-7125-5F56-7070-99DE14611161}"/>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Arbejde med rotationer</a:t>
            </a:r>
          </a:p>
          <a:p>
            <a:r>
              <a:rPr lang="da-DK" sz="1600" dirty="0">
                <a:solidFill>
                  <a:schemeClr val="accent6">
                    <a:lumMod val="75000"/>
                  </a:schemeClr>
                </a:solidFill>
                <a:latin typeface="Monofonto" panose="02010609020000000000" pitchFamily="49" charset="0"/>
              </a:rPr>
              <a:t>Ankomme i feltet</a:t>
            </a:r>
          </a:p>
          <a:p>
            <a:r>
              <a:rPr lang="da-DK" sz="1600" dirty="0">
                <a:solidFill>
                  <a:schemeClr val="accent6">
                    <a:lumMod val="75000"/>
                  </a:schemeClr>
                </a:solidFill>
                <a:latin typeface="Monofonto" panose="02010609020000000000" pitchFamily="49" charset="0"/>
              </a:rPr>
              <a:t>Reagere aggressivt i 5 </a:t>
            </a:r>
            <a:r>
              <a:rPr lang="da-DK" sz="1600" dirty="0" err="1">
                <a:solidFill>
                  <a:schemeClr val="accent6">
                    <a:lumMod val="75000"/>
                  </a:schemeClr>
                </a:solidFill>
                <a:latin typeface="Monofonto" panose="02010609020000000000" pitchFamily="49" charset="0"/>
              </a:rPr>
              <a:t>sek</a:t>
            </a:r>
            <a:r>
              <a:rPr lang="da-DK" sz="1600" dirty="0">
                <a:solidFill>
                  <a:schemeClr val="accent6">
                    <a:lumMod val="75000"/>
                  </a:schemeClr>
                </a:solidFill>
                <a:latin typeface="Monofonto" panose="02010609020000000000" pitchFamily="49" charset="0"/>
              </a:rPr>
              <a:t> (</a:t>
            </a:r>
            <a:r>
              <a:rPr lang="da-DK" sz="1600" dirty="0" err="1">
                <a:solidFill>
                  <a:schemeClr val="accent6">
                    <a:lumMod val="75000"/>
                  </a:schemeClr>
                </a:solidFill>
                <a:latin typeface="Monofonto" panose="02010609020000000000" pitchFamily="49" charset="0"/>
              </a:rPr>
              <a:t>Genpres</a:t>
            </a:r>
            <a:r>
              <a:rPr lang="da-DK" sz="1600" dirty="0">
                <a:solidFill>
                  <a:schemeClr val="accent6">
                    <a:lumMod val="75000"/>
                  </a:schemeClr>
                </a:solidFill>
                <a:latin typeface="Monofonto" panose="02010609020000000000" pitchFamily="49" charset="0"/>
              </a:rPr>
              <a:t>)</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4792BD6A-607F-E125-C77F-7E694363E461}"/>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566C9BAC-5F96-7C16-7348-E0E1E6673886}"/>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74DB424A-9E73-43E7-023B-81D065F78D7E}"/>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6272D254-31F9-9C01-2EDB-534BCF75F526}"/>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12F97410-B827-7CE4-7392-C1DAA40099E7}"/>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047EC9A3-DF8E-3E94-2582-9AAD18E8C791}"/>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83ED3426-BE44-E389-3A0B-71305AF85057}"/>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FD6BF796-5258-1A44-F95F-832D00631F83}"/>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BF96D746-06F2-A653-638A-A9D4FE64E9A8}"/>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74688DA4-3DD9-5EB3-34FC-F9C8AF8AE6DC}"/>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9F613F34-804D-E13F-5969-85EBB36B998E}"/>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8368B8FC-1D89-AE5C-D447-BFD1A5E9FA02}"/>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AC598B53-5B7A-1862-4F3B-038B4F7C1F37}"/>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89EFA3B7-D844-F079-EA53-ED466819DA48}"/>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20A92B26-8950-11F7-CB58-BF137C147400}"/>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F2456E07-5009-7884-EEDE-BCB2C9909E2D}"/>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40A2650F-D9F7-D787-23C4-D948350F5171}"/>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E4D69357-71C8-6B9A-A710-A82A67F9B3A4}"/>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3EA76F05-4C97-1044-7D61-1DB578EDE223}"/>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2181B684-D43D-BE7E-BFF8-5536829D6C2B}"/>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D1787D4B-3C7E-29F7-720E-E660AF67E0BD}"/>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9493E1FE-F762-35B4-25A9-35A88773D171}"/>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7FDD3CD7-D36D-5918-7906-A694AB02F4CB}"/>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9062DFDB-2E91-AC2C-4C09-47C7C25840E8}"/>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2C05906D-DD56-EA76-528D-968AA5E53E4F}"/>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D976EB8F-E4B8-F7C9-5D36-03EE65971A3F}"/>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F39AB77F-B3E3-A0CA-605C-0E3B008E84A8}"/>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1E963D6F-8AA7-950E-6B4A-E349EC938212}"/>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8BCBE294-E7BB-040B-C968-E4C0D9E392FE}"/>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F99796B2-D44C-8BA6-7B6E-BC21C7946A69}"/>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3584971F-7BD7-0286-3603-1BF564B9B26C}"/>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A2C2B6AF-173D-1311-481A-8503723AF224}"/>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7542466F-0110-8945-D130-DFAB54E3F12C}"/>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8E96617A-78CA-A4B3-CDEF-C1F4DBA21BCC}"/>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F227F2EC-0562-D26A-DF85-17985F5CFD21}"/>
              </a:ext>
            </a:extLst>
          </p:cNvPr>
          <p:cNvSpPr txBox="1"/>
          <p:nvPr/>
        </p:nvSpPr>
        <p:spPr>
          <a:xfrm>
            <a:off x="7784876" y="183676"/>
            <a:ext cx="2339102" cy="523220"/>
          </a:xfrm>
          <a:custGeom>
            <a:avLst/>
            <a:gdLst>
              <a:gd name="connsiteX0" fmla="*/ 0 w 2339102"/>
              <a:gd name="connsiteY0" fmla="*/ 0 h 523220"/>
              <a:gd name="connsiteX1" fmla="*/ 561384 w 2339102"/>
              <a:gd name="connsiteY1" fmla="*/ 0 h 523220"/>
              <a:gd name="connsiteX2" fmla="*/ 1075987 w 2339102"/>
              <a:gd name="connsiteY2" fmla="*/ 0 h 523220"/>
              <a:gd name="connsiteX3" fmla="*/ 1707544 w 2339102"/>
              <a:gd name="connsiteY3" fmla="*/ 0 h 523220"/>
              <a:gd name="connsiteX4" fmla="*/ 2339102 w 2339102"/>
              <a:gd name="connsiteY4" fmla="*/ 0 h 523220"/>
              <a:gd name="connsiteX5" fmla="*/ 2339102 w 2339102"/>
              <a:gd name="connsiteY5" fmla="*/ 523220 h 523220"/>
              <a:gd name="connsiteX6" fmla="*/ 1801109 w 2339102"/>
              <a:gd name="connsiteY6" fmla="*/ 523220 h 523220"/>
              <a:gd name="connsiteX7" fmla="*/ 1263115 w 2339102"/>
              <a:gd name="connsiteY7" fmla="*/ 523220 h 523220"/>
              <a:gd name="connsiteX8" fmla="*/ 631558 w 2339102"/>
              <a:gd name="connsiteY8" fmla="*/ 523220 h 523220"/>
              <a:gd name="connsiteX9" fmla="*/ 0 w 2339102"/>
              <a:gd name="connsiteY9" fmla="*/ 523220 h 523220"/>
              <a:gd name="connsiteX10" fmla="*/ 0 w 2339102"/>
              <a:gd name="connsiteY10"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39102" h="523220" extrusionOk="0">
                <a:moveTo>
                  <a:pt x="0" y="0"/>
                </a:moveTo>
                <a:cubicBezTo>
                  <a:pt x="233712" y="-12753"/>
                  <a:pt x="315438" y="-9254"/>
                  <a:pt x="561384" y="0"/>
                </a:cubicBezTo>
                <a:cubicBezTo>
                  <a:pt x="807330" y="9254"/>
                  <a:pt x="882296" y="24718"/>
                  <a:pt x="1075987" y="0"/>
                </a:cubicBezTo>
                <a:cubicBezTo>
                  <a:pt x="1269678" y="-24718"/>
                  <a:pt x="1394386" y="-5810"/>
                  <a:pt x="1707544" y="0"/>
                </a:cubicBezTo>
                <a:cubicBezTo>
                  <a:pt x="2020702" y="5810"/>
                  <a:pt x="2104257" y="-15095"/>
                  <a:pt x="2339102" y="0"/>
                </a:cubicBezTo>
                <a:cubicBezTo>
                  <a:pt x="2362214" y="254862"/>
                  <a:pt x="2356691" y="310615"/>
                  <a:pt x="2339102" y="523220"/>
                </a:cubicBezTo>
                <a:cubicBezTo>
                  <a:pt x="2076921" y="539081"/>
                  <a:pt x="2057171" y="524208"/>
                  <a:pt x="1801109" y="523220"/>
                </a:cubicBezTo>
                <a:cubicBezTo>
                  <a:pt x="1545047" y="522232"/>
                  <a:pt x="1375697" y="547345"/>
                  <a:pt x="1263115" y="523220"/>
                </a:cubicBezTo>
                <a:cubicBezTo>
                  <a:pt x="1150533" y="499095"/>
                  <a:pt x="868018" y="518602"/>
                  <a:pt x="631558" y="523220"/>
                </a:cubicBezTo>
                <a:cubicBezTo>
                  <a:pt x="395098" y="527838"/>
                  <a:pt x="155103" y="546002"/>
                  <a:pt x="0" y="523220"/>
                </a:cubicBezTo>
                <a:cubicBezTo>
                  <a:pt x="20967" y="296089"/>
                  <a:pt x="-10113" y="24844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KANTANGRIBER</a:t>
            </a:r>
          </a:p>
        </p:txBody>
      </p:sp>
      <p:sp>
        <p:nvSpPr>
          <p:cNvPr id="64" name="Tekstfelt 63">
            <a:extLst>
              <a:ext uri="{FF2B5EF4-FFF2-40B4-BE49-F238E27FC236}">
                <a16:creationId xmlns:a16="http://schemas.microsoft.com/office/drawing/2014/main" id="{CF9505C6-D5D6-2C23-8B82-D0A9F57558A0}"/>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568D32A9-92B5-37BE-54DB-8E33EF3EF51F}"/>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B9F30DAC-8837-FF44-FB86-0247C61AB25F}"/>
              </a:ext>
            </a:extLst>
          </p:cNvPr>
          <p:cNvSpPr txBox="1"/>
          <p:nvPr/>
        </p:nvSpPr>
        <p:spPr>
          <a:xfrm>
            <a:off x="6341862" y="1509885"/>
            <a:ext cx="2954655"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God 1. berøring &amp; vendinger</a:t>
            </a:r>
          </a:p>
        </p:txBody>
      </p:sp>
      <p:sp>
        <p:nvSpPr>
          <p:cNvPr id="12" name="Tekstfelt 11">
            <a:extLst>
              <a:ext uri="{FF2B5EF4-FFF2-40B4-BE49-F238E27FC236}">
                <a16:creationId xmlns:a16="http://schemas.microsoft.com/office/drawing/2014/main" id="{31531D66-CFF9-8649-6AA4-8FB931BC0E1A}"/>
              </a:ext>
            </a:extLst>
          </p:cNvPr>
          <p:cNvSpPr txBox="1"/>
          <p:nvPr/>
        </p:nvSpPr>
        <p:spPr>
          <a:xfrm>
            <a:off x="6356136" y="1756722"/>
            <a:ext cx="264687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afslutningsformer</a:t>
            </a:r>
          </a:p>
        </p:txBody>
      </p:sp>
      <p:sp>
        <p:nvSpPr>
          <p:cNvPr id="13" name="Tekstfelt 12">
            <a:extLst>
              <a:ext uri="{FF2B5EF4-FFF2-40B4-BE49-F238E27FC236}">
                <a16:creationId xmlns:a16="http://schemas.microsoft.com/office/drawing/2014/main" id="{AED5A0F4-F9A4-F6EA-189D-76B1F9129CDD}"/>
              </a:ext>
            </a:extLst>
          </p:cNvPr>
          <p:cNvSpPr txBox="1"/>
          <p:nvPr/>
        </p:nvSpPr>
        <p:spPr>
          <a:xfrm>
            <a:off x="6348366" y="2008872"/>
            <a:ext cx="4698722"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driblinger &amp; temposkift 1v1 offensivt</a:t>
            </a:r>
          </a:p>
          <a:p>
            <a:endParaRPr lang="da-DK" sz="1600" dirty="0">
              <a:solidFill>
                <a:schemeClr val="accent6">
                  <a:lumMod val="75000"/>
                </a:schemeClr>
              </a:solidFill>
              <a:latin typeface="Monofonto" panose="02010609020000000000" pitchFamily="49" charset="0"/>
            </a:endParaRPr>
          </a:p>
        </p:txBody>
      </p:sp>
      <p:sp>
        <p:nvSpPr>
          <p:cNvPr id="14" name="Afrundet rektangel 13">
            <a:extLst>
              <a:ext uri="{FF2B5EF4-FFF2-40B4-BE49-F238E27FC236}">
                <a16:creationId xmlns:a16="http://schemas.microsoft.com/office/drawing/2014/main" id="{1635369A-ED3D-F15E-5F3A-12CB2D0D6EFB}"/>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F26B2015-9662-8D5C-2125-CB2070FF02FE}"/>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D15F9214-7300-77A1-747D-5C6B0FBA79D4}"/>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E10DCA01-201F-9737-33DA-B08A3230ED01}"/>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6308A729-152F-8C08-DCD6-A423C82EECFF}"/>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25F27F18-5D70-8ACB-F333-70BBC524EA0E}"/>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74BE3481-025C-B435-FE55-092180EFBEC2}"/>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D6B42E32-485C-9569-AA6F-7C4DB41DC4E5}"/>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D16266C1-9294-A56E-D503-773FCA96CF17}"/>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1630515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F15F5-44DF-222E-CF87-B29DD62BA710}"/>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869C5AD5-C5A6-2751-EC3A-C2515E54D368}"/>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4F598A53-481C-C501-DC17-571421E649DA}"/>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A5624F28-F611-EEA2-DAC5-8EF8AAF4AEA9}"/>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0B56A077-CBB4-1522-4F3B-3FA25FB28D4A}"/>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Ankomme i feltet</a:t>
            </a:r>
          </a:p>
          <a:p>
            <a:r>
              <a:rPr lang="da-DK" sz="1600" dirty="0">
                <a:solidFill>
                  <a:schemeClr val="accent6">
                    <a:lumMod val="75000"/>
                  </a:schemeClr>
                </a:solidFill>
                <a:latin typeface="Monofonto" panose="02010609020000000000" pitchFamily="49" charset="0"/>
              </a:rPr>
              <a:t>Arbejde med rotationer for at skabe &amp; udnytte rum</a:t>
            </a:r>
          </a:p>
          <a:p>
            <a:r>
              <a:rPr lang="da-DK" sz="1600" dirty="0">
                <a:solidFill>
                  <a:schemeClr val="accent6">
                    <a:lumMod val="75000"/>
                  </a:schemeClr>
                </a:solidFill>
                <a:latin typeface="Monofonto" panose="02010609020000000000" pitchFamily="49" charset="0"/>
              </a:rPr>
              <a:t>Afklaret på prestriggere</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B997F310-9B0A-5D44-A729-566ABC8DFF25}"/>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F1E9762E-FD61-CC54-1764-71DF90952E13}"/>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4B593DD9-7EE5-3557-14A8-2E072CBB320E}"/>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630D42AC-9EE8-C8B4-F596-721DDD35D408}"/>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82D69E6F-F1AF-4746-02E9-B8A3F2119E2C}"/>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1E3C4F6B-00E3-BACD-D2CE-313B0823C8B7}"/>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4B54C562-FD9A-6E5F-70A1-12AE2C7D4E7A}"/>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F369581C-6F6F-D8D3-B346-6280611E1094}"/>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A1E1FE7E-A92F-619A-65B8-D39BEF36C7C3}"/>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21726730-C833-56E5-E2E1-CEF8947C1E22}"/>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2BCAB6F5-F505-6CCB-C1CC-B858417091E6}"/>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EEA3A3D2-68F9-F1EA-5BD6-8A467E624E90}"/>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97F8B22F-3D6F-B95D-B3FD-6D90D253FAF3}"/>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2F8793DE-DFD7-D3DC-1EBE-4DCF4CBF82B4}"/>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3AA0DAFA-3E25-6BCA-E56A-DF7B5F428458}"/>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5BE08478-ABFF-F95F-335F-A0BFAE14DDEA}"/>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D2C80ED0-BBE6-7AD4-1629-5D771C051DAF}"/>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5F27737D-F84E-5111-EAB7-D5C2008D1B50}"/>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7C26EA78-B2DE-2E8B-C5D5-B00319F23158}"/>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08680115-A1F3-745D-49F6-ABC470136D48}"/>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4C173141-6CDD-9052-47CD-03FAE73D8951}"/>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54574C7D-5F67-4983-3CB6-CFCB8E5C8B63}"/>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89D881FF-EF4A-7D98-7AFA-C13D5FFE3253}"/>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48908C9B-4942-94B5-A63C-0E8077C23FC4}"/>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B57A4E39-8A13-F953-0248-A621250F3132}"/>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C3E0624D-23BB-7977-100D-78A0AF3ADEB9}"/>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F7EEE50A-2797-80BA-D346-ED1AD9EF441F}"/>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AF1F1A07-1C88-8818-915E-D5369C078617}"/>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3BD938E1-2179-6D9C-24EE-86D468F0080C}"/>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DE6DABA7-D3B7-133F-FAD3-831E61CE386E}"/>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2" name="Tekstfelt 51">
            <a:extLst>
              <a:ext uri="{FF2B5EF4-FFF2-40B4-BE49-F238E27FC236}">
                <a16:creationId xmlns:a16="http://schemas.microsoft.com/office/drawing/2014/main" id="{3F93BECA-5BAC-6123-EB86-B16A4122B388}"/>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3" name="Tekstfelt 52">
            <a:extLst>
              <a:ext uri="{FF2B5EF4-FFF2-40B4-BE49-F238E27FC236}">
                <a16:creationId xmlns:a16="http://schemas.microsoft.com/office/drawing/2014/main" id="{A842B9E8-7764-EED1-56AD-3331520E5BB4}"/>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4" name="Tekstfelt 53">
            <a:extLst>
              <a:ext uri="{FF2B5EF4-FFF2-40B4-BE49-F238E27FC236}">
                <a16:creationId xmlns:a16="http://schemas.microsoft.com/office/drawing/2014/main" id="{05239C83-9510-4B41-7BAE-FA7034A4A96A}"/>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5" name="Tekstfelt 54">
            <a:extLst>
              <a:ext uri="{FF2B5EF4-FFF2-40B4-BE49-F238E27FC236}">
                <a16:creationId xmlns:a16="http://schemas.microsoft.com/office/drawing/2014/main" id="{FB340914-C0DD-B7B6-99F3-7ED25E1791BF}"/>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6" name="Tekstfelt 55">
            <a:extLst>
              <a:ext uri="{FF2B5EF4-FFF2-40B4-BE49-F238E27FC236}">
                <a16:creationId xmlns:a16="http://schemas.microsoft.com/office/drawing/2014/main" id="{B22FEF0D-381F-82D0-A42B-D84BBE6A8F6A}"/>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7" name="Tekstfelt 56">
            <a:extLst>
              <a:ext uri="{FF2B5EF4-FFF2-40B4-BE49-F238E27FC236}">
                <a16:creationId xmlns:a16="http://schemas.microsoft.com/office/drawing/2014/main" id="{5711ADCC-40F8-F7F0-C822-694A8EDFEB93}"/>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8" name="Tekstfelt 57">
            <a:extLst>
              <a:ext uri="{FF2B5EF4-FFF2-40B4-BE49-F238E27FC236}">
                <a16:creationId xmlns:a16="http://schemas.microsoft.com/office/drawing/2014/main" id="{3FE28D8C-785C-F213-8AB4-0833012235B1}"/>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74F8C0E9-F031-3DD5-7F54-F3B6049CA1C5}"/>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F17C952F-113A-AF5F-DA40-00A3F4D0087F}"/>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EE7DAB07-DEA0-4358-5235-873CB278659B}"/>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3C73EBEE-5112-3EF6-91FD-D432A8494C32}"/>
              </a:ext>
            </a:extLst>
          </p:cNvPr>
          <p:cNvSpPr txBox="1"/>
          <p:nvPr/>
        </p:nvSpPr>
        <p:spPr>
          <a:xfrm>
            <a:off x="7424651" y="183676"/>
            <a:ext cx="3236784" cy="523220"/>
          </a:xfrm>
          <a:custGeom>
            <a:avLst/>
            <a:gdLst>
              <a:gd name="connsiteX0" fmla="*/ 0 w 3236784"/>
              <a:gd name="connsiteY0" fmla="*/ 0 h 523220"/>
              <a:gd name="connsiteX1" fmla="*/ 614989 w 3236784"/>
              <a:gd name="connsiteY1" fmla="*/ 0 h 523220"/>
              <a:gd name="connsiteX2" fmla="*/ 1165242 w 3236784"/>
              <a:gd name="connsiteY2" fmla="*/ 0 h 523220"/>
              <a:gd name="connsiteX3" fmla="*/ 1877335 w 3236784"/>
              <a:gd name="connsiteY3" fmla="*/ 0 h 523220"/>
              <a:gd name="connsiteX4" fmla="*/ 2492324 w 3236784"/>
              <a:gd name="connsiteY4" fmla="*/ 0 h 523220"/>
              <a:gd name="connsiteX5" fmla="*/ 3236784 w 3236784"/>
              <a:gd name="connsiteY5" fmla="*/ 0 h 523220"/>
              <a:gd name="connsiteX6" fmla="*/ 3236784 w 3236784"/>
              <a:gd name="connsiteY6" fmla="*/ 523220 h 523220"/>
              <a:gd name="connsiteX7" fmla="*/ 2589427 w 3236784"/>
              <a:gd name="connsiteY7" fmla="*/ 523220 h 523220"/>
              <a:gd name="connsiteX8" fmla="*/ 1877335 w 3236784"/>
              <a:gd name="connsiteY8" fmla="*/ 523220 h 523220"/>
              <a:gd name="connsiteX9" fmla="*/ 1327081 w 3236784"/>
              <a:gd name="connsiteY9" fmla="*/ 523220 h 523220"/>
              <a:gd name="connsiteX10" fmla="*/ 679725 w 3236784"/>
              <a:gd name="connsiteY10" fmla="*/ 523220 h 523220"/>
              <a:gd name="connsiteX11" fmla="*/ 0 w 3236784"/>
              <a:gd name="connsiteY11" fmla="*/ 523220 h 523220"/>
              <a:gd name="connsiteX12" fmla="*/ 0 w 3236784"/>
              <a:gd name="connsiteY12"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6784" h="523220" extrusionOk="0">
                <a:moveTo>
                  <a:pt x="0" y="0"/>
                </a:moveTo>
                <a:cubicBezTo>
                  <a:pt x="298195" y="-25611"/>
                  <a:pt x="424180" y="4458"/>
                  <a:pt x="614989" y="0"/>
                </a:cubicBezTo>
                <a:cubicBezTo>
                  <a:pt x="805798" y="-4458"/>
                  <a:pt x="912568" y="-13633"/>
                  <a:pt x="1165242" y="0"/>
                </a:cubicBezTo>
                <a:cubicBezTo>
                  <a:pt x="1417916" y="13633"/>
                  <a:pt x="1585620" y="21439"/>
                  <a:pt x="1877335" y="0"/>
                </a:cubicBezTo>
                <a:cubicBezTo>
                  <a:pt x="2169050" y="-21439"/>
                  <a:pt x="2291227" y="19754"/>
                  <a:pt x="2492324" y="0"/>
                </a:cubicBezTo>
                <a:cubicBezTo>
                  <a:pt x="2693421" y="-19754"/>
                  <a:pt x="2912827" y="-23384"/>
                  <a:pt x="3236784" y="0"/>
                </a:cubicBezTo>
                <a:cubicBezTo>
                  <a:pt x="3228298" y="196768"/>
                  <a:pt x="3249012" y="382671"/>
                  <a:pt x="3236784" y="523220"/>
                </a:cubicBezTo>
                <a:cubicBezTo>
                  <a:pt x="2995626" y="503172"/>
                  <a:pt x="2728622" y="554670"/>
                  <a:pt x="2589427" y="523220"/>
                </a:cubicBezTo>
                <a:cubicBezTo>
                  <a:pt x="2450232" y="491770"/>
                  <a:pt x="2026164" y="535911"/>
                  <a:pt x="1877335" y="523220"/>
                </a:cubicBezTo>
                <a:cubicBezTo>
                  <a:pt x="1728506" y="510529"/>
                  <a:pt x="1591948" y="548213"/>
                  <a:pt x="1327081" y="523220"/>
                </a:cubicBezTo>
                <a:cubicBezTo>
                  <a:pt x="1062214" y="498227"/>
                  <a:pt x="911471" y="502026"/>
                  <a:pt x="679725" y="523220"/>
                </a:cubicBezTo>
                <a:cubicBezTo>
                  <a:pt x="447979" y="544414"/>
                  <a:pt x="289643" y="531182"/>
                  <a:pt x="0" y="523220"/>
                </a:cubicBezTo>
                <a:cubicBezTo>
                  <a:pt x="23251" y="301885"/>
                  <a:pt x="-19750" y="228535"/>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DYNAMISK ANGRIBER</a:t>
            </a:r>
          </a:p>
        </p:txBody>
      </p:sp>
      <p:sp>
        <p:nvSpPr>
          <p:cNvPr id="64" name="Tekstfelt 63">
            <a:extLst>
              <a:ext uri="{FF2B5EF4-FFF2-40B4-BE49-F238E27FC236}">
                <a16:creationId xmlns:a16="http://schemas.microsoft.com/office/drawing/2014/main" id="{78E5493C-A82A-0B45-5397-8A7DF78A6975}"/>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7953F8BB-F4F8-6F2E-0470-A8128B5ED2DF}"/>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86B1AF1A-6824-388A-C17A-8F1304A968B9}"/>
              </a:ext>
            </a:extLst>
          </p:cNvPr>
          <p:cNvSpPr txBox="1"/>
          <p:nvPr/>
        </p:nvSpPr>
        <p:spPr>
          <a:xfrm>
            <a:off x="6341862" y="1509885"/>
            <a:ext cx="264687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afslutningsformer</a:t>
            </a:r>
          </a:p>
        </p:txBody>
      </p:sp>
      <p:sp>
        <p:nvSpPr>
          <p:cNvPr id="12" name="Tekstfelt 11">
            <a:extLst>
              <a:ext uri="{FF2B5EF4-FFF2-40B4-BE49-F238E27FC236}">
                <a16:creationId xmlns:a16="http://schemas.microsoft.com/office/drawing/2014/main" id="{A08A07F6-C6DD-0B34-1CA2-3CF4B780DF8B}"/>
              </a:ext>
            </a:extLst>
          </p:cNvPr>
          <p:cNvSpPr txBox="1"/>
          <p:nvPr/>
        </p:nvSpPr>
        <p:spPr>
          <a:xfrm>
            <a:off x="6356136" y="1756722"/>
            <a:ext cx="2441694"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Udfordre 1v1 offensivt</a:t>
            </a:r>
          </a:p>
        </p:txBody>
      </p:sp>
      <p:sp>
        <p:nvSpPr>
          <p:cNvPr id="13" name="Tekstfelt 12">
            <a:extLst>
              <a:ext uri="{FF2B5EF4-FFF2-40B4-BE49-F238E27FC236}">
                <a16:creationId xmlns:a16="http://schemas.microsoft.com/office/drawing/2014/main" id="{3A9078FA-228B-C3AC-DF61-97A6FEA3ED4E}"/>
              </a:ext>
            </a:extLst>
          </p:cNvPr>
          <p:cNvSpPr txBox="1"/>
          <p:nvPr/>
        </p:nvSpPr>
        <p:spPr>
          <a:xfrm>
            <a:off x="6348366" y="2008872"/>
            <a:ext cx="2852063"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Sikker i afslutningsformer</a:t>
            </a:r>
          </a:p>
          <a:p>
            <a:endParaRPr lang="da-DK" sz="1600" dirty="0">
              <a:solidFill>
                <a:schemeClr val="accent6">
                  <a:lumMod val="75000"/>
                </a:schemeClr>
              </a:solidFill>
              <a:latin typeface="Monofonto" panose="02010609020000000000" pitchFamily="49" charset="0"/>
            </a:endParaRPr>
          </a:p>
        </p:txBody>
      </p:sp>
      <p:sp>
        <p:nvSpPr>
          <p:cNvPr id="14" name="Afrundet rektangel 13">
            <a:extLst>
              <a:ext uri="{FF2B5EF4-FFF2-40B4-BE49-F238E27FC236}">
                <a16:creationId xmlns:a16="http://schemas.microsoft.com/office/drawing/2014/main" id="{A06496CF-79B3-8146-0693-BD2F9EC324DA}"/>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D4C3D4ED-E51A-5FB7-2303-977544D3A5C4}"/>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42C84151-F0B0-6808-7DB5-A1D2C0E2D653}"/>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Tree>
    <p:extLst>
      <p:ext uri="{BB962C8B-B14F-4D97-AF65-F5344CB8AC3E}">
        <p14:creationId xmlns:p14="http://schemas.microsoft.com/office/powerpoint/2010/main" val="1406304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46E4D-DC42-7B68-4C6A-D997E4E2727D}"/>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54FDAD38-1BD0-7622-30D9-0E5A06DF2239}"/>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3143FF9C-EE36-9678-E337-9732350CFDB7}"/>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DFF808D9-85F8-E32C-FD07-62F634C9269E}"/>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F2A1FD66-A6D6-3D6D-70C8-9E61F1788130}"/>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Ankomme i feltet</a:t>
            </a:r>
          </a:p>
          <a:p>
            <a:r>
              <a:rPr lang="da-DK" sz="1600" dirty="0">
                <a:solidFill>
                  <a:schemeClr val="accent6">
                    <a:lumMod val="75000"/>
                  </a:schemeClr>
                </a:solidFill>
                <a:latin typeface="Monofonto" panose="02010609020000000000" pitchFamily="49" charset="0"/>
              </a:rPr>
              <a:t>Præcision fremfor kraft</a:t>
            </a:r>
          </a:p>
          <a:p>
            <a:r>
              <a:rPr lang="da-DK" sz="1600" dirty="0">
                <a:solidFill>
                  <a:schemeClr val="accent6">
                    <a:lumMod val="75000"/>
                  </a:schemeClr>
                </a:solidFill>
                <a:latin typeface="Monofonto" panose="02010609020000000000" pitchFamily="49" charset="0"/>
              </a:rPr>
              <a:t>Mestre 1. pres bølge</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4E185D69-FEBD-B691-B93F-39ABDA1640CA}"/>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DA6F7615-5ED0-7355-A4D0-E7CEFE68A455}"/>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F6FA53FA-62AE-705F-2CCE-A581D0BDE412}"/>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CEAB589C-AEAA-10DF-6891-D4F50A1867EE}"/>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D6C0C6BB-9DA0-6FFD-71E8-0459235CFABC}"/>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9B81F7E3-2880-D1E4-9E87-6CA57BA3EA60}"/>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EE46B075-D5AC-016F-C2A2-E8DFB080DB4A}"/>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BE42A980-6776-EC61-FEB7-07E328AD9D7E}"/>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EC758E86-3459-D114-27B6-03E999B58BB3}"/>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40B93F3A-9900-4C57-8047-44831AEA1755}"/>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E9A41197-AB65-B1B1-1995-22447A1C0FDF}"/>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E8C4A13C-017F-0767-4440-3D26CB1D96C8}"/>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11407666-E3EA-6C30-C360-6CC6837B6AEB}"/>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ABB16111-9DA9-75C5-EC6E-F3C739434723}"/>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1FCA1DBC-9BFB-0A17-6569-66B883001C9C}"/>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188D509C-88FB-373F-C2CE-588F5C5EFF42}"/>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740084C5-D261-DB6D-4D02-86363C7A91DC}"/>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16217111-E533-CB03-D5BB-73915F09E932}"/>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F288AF72-957E-8E09-1E52-07CA571A5792}"/>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C5DA21EB-0AA6-F26C-4101-FBAF44E6D86C}"/>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5DBBE11F-E4F2-9BE2-143F-961F473E0D84}"/>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30EFE514-AF57-977A-1A11-48C29EB88AC7}"/>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65444CEA-5F52-6C52-8C2A-B045AF4C0984}"/>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B4FB7539-0263-1639-6740-3DED6C8EEF06}"/>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C4CBC220-CD9C-7880-5F2C-867A417E144E}"/>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64DB44C0-BC07-A4F4-01DC-DA84CC7308EE}"/>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FA68808A-E63E-88D6-363A-666D7084C354}"/>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5E459CE0-23B3-1865-226B-4BAE5A9397CC}"/>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21A73ACD-0A0A-9F88-530F-171F32672A06}"/>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A72A8DEE-1719-93BD-A719-21F02DAAD86E}"/>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2" name="Tekstfelt 51">
            <a:extLst>
              <a:ext uri="{FF2B5EF4-FFF2-40B4-BE49-F238E27FC236}">
                <a16:creationId xmlns:a16="http://schemas.microsoft.com/office/drawing/2014/main" id="{6F9255EC-006C-4F2A-173C-B8546F6A42CE}"/>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3" name="Tekstfelt 52">
            <a:extLst>
              <a:ext uri="{FF2B5EF4-FFF2-40B4-BE49-F238E27FC236}">
                <a16:creationId xmlns:a16="http://schemas.microsoft.com/office/drawing/2014/main" id="{AF01A898-279F-6606-F3CC-B6C2D993AFFC}"/>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4" name="Tekstfelt 53">
            <a:extLst>
              <a:ext uri="{FF2B5EF4-FFF2-40B4-BE49-F238E27FC236}">
                <a16:creationId xmlns:a16="http://schemas.microsoft.com/office/drawing/2014/main" id="{06EC5C1A-C3E2-8D95-8865-EE8938841690}"/>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5" name="Tekstfelt 54">
            <a:extLst>
              <a:ext uri="{FF2B5EF4-FFF2-40B4-BE49-F238E27FC236}">
                <a16:creationId xmlns:a16="http://schemas.microsoft.com/office/drawing/2014/main" id="{6B1E94A9-AD47-B992-2C8D-260F5631A08B}"/>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6" name="Tekstfelt 55">
            <a:extLst>
              <a:ext uri="{FF2B5EF4-FFF2-40B4-BE49-F238E27FC236}">
                <a16:creationId xmlns:a16="http://schemas.microsoft.com/office/drawing/2014/main" id="{E799E615-FC0A-B678-8C39-DF4177FF34C4}"/>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7" name="Tekstfelt 56">
            <a:extLst>
              <a:ext uri="{FF2B5EF4-FFF2-40B4-BE49-F238E27FC236}">
                <a16:creationId xmlns:a16="http://schemas.microsoft.com/office/drawing/2014/main" id="{E9097A94-1528-639E-729B-29F3BC4D0807}"/>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8" name="Tekstfelt 57">
            <a:extLst>
              <a:ext uri="{FF2B5EF4-FFF2-40B4-BE49-F238E27FC236}">
                <a16:creationId xmlns:a16="http://schemas.microsoft.com/office/drawing/2014/main" id="{FA18D0A2-6025-46CC-0CE5-3368F159EE24}"/>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30C74472-AC92-72F1-5774-29C12CDF89B9}"/>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789EDF18-C65C-78C0-816B-1C794D25ECD9}"/>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377D56E6-8428-6D52-18E9-E0BE199B5710}"/>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097B637E-1352-DBF5-6F62-65EE3863F3A2}"/>
              </a:ext>
            </a:extLst>
          </p:cNvPr>
          <p:cNvSpPr txBox="1"/>
          <p:nvPr/>
        </p:nvSpPr>
        <p:spPr>
          <a:xfrm>
            <a:off x="7660875" y="195440"/>
            <a:ext cx="2518638" cy="523220"/>
          </a:xfrm>
          <a:custGeom>
            <a:avLst/>
            <a:gdLst>
              <a:gd name="connsiteX0" fmla="*/ 0 w 2518638"/>
              <a:gd name="connsiteY0" fmla="*/ 0 h 523220"/>
              <a:gd name="connsiteX1" fmla="*/ 604473 w 2518638"/>
              <a:gd name="connsiteY1" fmla="*/ 0 h 523220"/>
              <a:gd name="connsiteX2" fmla="*/ 1158573 w 2518638"/>
              <a:gd name="connsiteY2" fmla="*/ 0 h 523220"/>
              <a:gd name="connsiteX3" fmla="*/ 1838606 w 2518638"/>
              <a:gd name="connsiteY3" fmla="*/ 0 h 523220"/>
              <a:gd name="connsiteX4" fmla="*/ 2518638 w 2518638"/>
              <a:gd name="connsiteY4" fmla="*/ 0 h 523220"/>
              <a:gd name="connsiteX5" fmla="*/ 2518638 w 2518638"/>
              <a:gd name="connsiteY5" fmla="*/ 523220 h 523220"/>
              <a:gd name="connsiteX6" fmla="*/ 1939351 w 2518638"/>
              <a:gd name="connsiteY6" fmla="*/ 523220 h 523220"/>
              <a:gd name="connsiteX7" fmla="*/ 1360065 w 2518638"/>
              <a:gd name="connsiteY7" fmla="*/ 523220 h 523220"/>
              <a:gd name="connsiteX8" fmla="*/ 680032 w 2518638"/>
              <a:gd name="connsiteY8" fmla="*/ 523220 h 523220"/>
              <a:gd name="connsiteX9" fmla="*/ 0 w 2518638"/>
              <a:gd name="connsiteY9" fmla="*/ 523220 h 523220"/>
              <a:gd name="connsiteX10" fmla="*/ 0 w 2518638"/>
              <a:gd name="connsiteY10"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18638" h="523220" extrusionOk="0">
                <a:moveTo>
                  <a:pt x="0" y="0"/>
                </a:moveTo>
                <a:cubicBezTo>
                  <a:pt x="230388" y="-4231"/>
                  <a:pt x="344209" y="29302"/>
                  <a:pt x="604473" y="0"/>
                </a:cubicBezTo>
                <a:cubicBezTo>
                  <a:pt x="864737" y="-29302"/>
                  <a:pt x="967161" y="4484"/>
                  <a:pt x="1158573" y="0"/>
                </a:cubicBezTo>
                <a:cubicBezTo>
                  <a:pt x="1349985" y="-4484"/>
                  <a:pt x="1520207" y="-2327"/>
                  <a:pt x="1838606" y="0"/>
                </a:cubicBezTo>
                <a:cubicBezTo>
                  <a:pt x="2157005" y="2327"/>
                  <a:pt x="2239031" y="-20691"/>
                  <a:pt x="2518638" y="0"/>
                </a:cubicBezTo>
                <a:cubicBezTo>
                  <a:pt x="2541750" y="254862"/>
                  <a:pt x="2536227" y="310615"/>
                  <a:pt x="2518638" y="523220"/>
                </a:cubicBezTo>
                <a:cubicBezTo>
                  <a:pt x="2365119" y="525779"/>
                  <a:pt x="2105080" y="513918"/>
                  <a:pt x="1939351" y="523220"/>
                </a:cubicBezTo>
                <a:cubicBezTo>
                  <a:pt x="1773622" y="532522"/>
                  <a:pt x="1561852" y="496117"/>
                  <a:pt x="1360065" y="523220"/>
                </a:cubicBezTo>
                <a:cubicBezTo>
                  <a:pt x="1158278" y="550323"/>
                  <a:pt x="885817" y="548982"/>
                  <a:pt x="680032" y="523220"/>
                </a:cubicBezTo>
                <a:cubicBezTo>
                  <a:pt x="474247" y="497458"/>
                  <a:pt x="283112" y="553713"/>
                  <a:pt x="0" y="523220"/>
                </a:cubicBezTo>
                <a:cubicBezTo>
                  <a:pt x="20967" y="296089"/>
                  <a:pt x="-10113" y="24844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BOKS ANGRIBER</a:t>
            </a:r>
          </a:p>
        </p:txBody>
      </p:sp>
      <p:sp>
        <p:nvSpPr>
          <p:cNvPr id="64" name="Tekstfelt 63">
            <a:extLst>
              <a:ext uri="{FF2B5EF4-FFF2-40B4-BE49-F238E27FC236}">
                <a16:creationId xmlns:a16="http://schemas.microsoft.com/office/drawing/2014/main" id="{19B2F73D-B0F5-C90E-F931-D1117494F6D6}"/>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8ED494EA-2645-297C-F8FD-E568AAD5C8CA}"/>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9B9332A1-4832-71F4-2870-1DBAA1328392}"/>
              </a:ext>
            </a:extLst>
          </p:cNvPr>
          <p:cNvSpPr txBox="1"/>
          <p:nvPr/>
        </p:nvSpPr>
        <p:spPr>
          <a:xfrm>
            <a:off x="6341862" y="1509885"/>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offensive vendinger</a:t>
            </a:r>
          </a:p>
        </p:txBody>
      </p:sp>
      <p:sp>
        <p:nvSpPr>
          <p:cNvPr id="12" name="Tekstfelt 11">
            <a:extLst>
              <a:ext uri="{FF2B5EF4-FFF2-40B4-BE49-F238E27FC236}">
                <a16:creationId xmlns:a16="http://schemas.microsoft.com/office/drawing/2014/main" id="{D58CFF96-6033-9A38-DC4A-29D42C2F8127}"/>
              </a:ext>
            </a:extLst>
          </p:cNvPr>
          <p:cNvSpPr txBox="1"/>
          <p:nvPr/>
        </p:nvSpPr>
        <p:spPr>
          <a:xfrm>
            <a:off x="6356136" y="1756722"/>
            <a:ext cx="3877985"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1. berøring med efterfølgende aktion</a:t>
            </a:r>
          </a:p>
        </p:txBody>
      </p:sp>
      <p:sp>
        <p:nvSpPr>
          <p:cNvPr id="13" name="Tekstfelt 12">
            <a:extLst>
              <a:ext uri="{FF2B5EF4-FFF2-40B4-BE49-F238E27FC236}">
                <a16:creationId xmlns:a16="http://schemas.microsoft.com/office/drawing/2014/main" id="{2832B2D6-B193-4D3B-0B3E-4CD5EC9F39D5}"/>
              </a:ext>
            </a:extLst>
          </p:cNvPr>
          <p:cNvSpPr txBox="1"/>
          <p:nvPr/>
        </p:nvSpPr>
        <p:spPr>
          <a:xfrm>
            <a:off x="6348366" y="2008872"/>
            <a:ext cx="2133918"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Boldfast - Rygvendt</a:t>
            </a:r>
          </a:p>
          <a:p>
            <a:endParaRPr lang="da-DK" sz="1600" dirty="0">
              <a:solidFill>
                <a:schemeClr val="accent6">
                  <a:lumMod val="75000"/>
                </a:schemeClr>
              </a:solidFill>
              <a:latin typeface="Monofonto" panose="02010609020000000000" pitchFamily="49" charset="0"/>
            </a:endParaRPr>
          </a:p>
        </p:txBody>
      </p:sp>
      <p:sp>
        <p:nvSpPr>
          <p:cNvPr id="14" name="Afrundet rektangel 13">
            <a:extLst>
              <a:ext uri="{FF2B5EF4-FFF2-40B4-BE49-F238E27FC236}">
                <a16:creationId xmlns:a16="http://schemas.microsoft.com/office/drawing/2014/main" id="{F0A23861-73C3-1329-B008-3D822C7A71AD}"/>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8531F9A7-766C-8DCC-DACE-F380CC0738BF}"/>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0F0EEC99-87A2-471D-4F8F-040231840DB6}"/>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Tree>
    <p:extLst>
      <p:ext uri="{BB962C8B-B14F-4D97-AF65-F5344CB8AC3E}">
        <p14:creationId xmlns:p14="http://schemas.microsoft.com/office/powerpoint/2010/main" val="3787573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5D953-417B-2B60-6762-78778C93B1AC}"/>
            </a:ext>
          </a:extLst>
        </p:cNvPr>
        <p:cNvGrpSpPr/>
        <p:nvPr/>
      </p:nvGrpSpPr>
      <p:grpSpPr>
        <a:xfrm>
          <a:off x="0" y="0"/>
          <a:ext cx="0" cy="0"/>
          <a:chOff x="0" y="0"/>
          <a:chExt cx="0" cy="0"/>
        </a:xfrm>
      </p:grpSpPr>
      <p:sp>
        <p:nvSpPr>
          <p:cNvPr id="6" name="Afrundet rektangel 5">
            <a:extLst>
              <a:ext uri="{FF2B5EF4-FFF2-40B4-BE49-F238E27FC236}">
                <a16:creationId xmlns:a16="http://schemas.microsoft.com/office/drawing/2014/main" id="{3C150A6C-9E33-26A2-5758-A9A84E3D505B}"/>
              </a:ext>
            </a:extLst>
          </p:cNvPr>
          <p:cNvSpPr/>
          <p:nvPr/>
        </p:nvSpPr>
        <p:spPr>
          <a:xfrm>
            <a:off x="1438405" y="378375"/>
            <a:ext cx="9421095" cy="742677"/>
          </a:xfrm>
          <a:prstGeom prst="roundRect">
            <a:avLst/>
          </a:prstGeom>
          <a:noFill/>
          <a:ln w="50800">
            <a:noFill/>
            <a:prstDash val="sysDo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4400" b="1" dirty="0">
                <a:solidFill>
                  <a:schemeClr val="tx1"/>
                </a:solidFill>
                <a:latin typeface="Monofonto" panose="02010609020000000000" pitchFamily="49" charset="0"/>
                <a:ea typeface="Optima" panose="02020500000000000000" pitchFamily="18" charset="77"/>
                <a:cs typeface="Optima" panose="02020500000000000000" pitchFamily="18" charset="77"/>
              </a:rPr>
              <a:t>TALENT ID DEFINITIONER U17-U19T</a:t>
            </a:r>
          </a:p>
        </p:txBody>
      </p:sp>
      <p:sp>
        <p:nvSpPr>
          <p:cNvPr id="41" name="Tekstfelt 40">
            <a:extLst>
              <a:ext uri="{FF2B5EF4-FFF2-40B4-BE49-F238E27FC236}">
                <a16:creationId xmlns:a16="http://schemas.microsoft.com/office/drawing/2014/main" id="{AE558F5F-17A7-028D-48AC-16E9745F3397}"/>
              </a:ext>
            </a:extLst>
          </p:cNvPr>
          <p:cNvSpPr txBox="1"/>
          <p:nvPr/>
        </p:nvSpPr>
        <p:spPr>
          <a:xfrm>
            <a:off x="2510971" y="5791200"/>
            <a:ext cx="473206" cy="646331"/>
          </a:xfrm>
          <a:prstGeom prst="rect">
            <a:avLst/>
          </a:prstGeom>
          <a:noFill/>
        </p:spPr>
        <p:txBody>
          <a:bodyPr wrap="none" rtlCol="0">
            <a:spAutoFit/>
          </a:bodyPr>
          <a:lstStyle/>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094666E7-38D3-EE6D-2EFB-589DDBF3D5AD}"/>
              </a:ext>
            </a:extLst>
          </p:cNvPr>
          <p:cNvPicPr>
            <a:picLocks noChangeAspect="1"/>
          </p:cNvPicPr>
          <p:nvPr/>
        </p:nvPicPr>
        <p:blipFill>
          <a:blip r:embed="rId2"/>
          <a:srcRect l="22922" t="19321" r="24270" b="26924"/>
          <a:stretch/>
        </p:blipFill>
        <p:spPr>
          <a:xfrm>
            <a:off x="-60327" y="0"/>
            <a:ext cx="1498732" cy="1274125"/>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250D6572-FB5D-85CF-2D7F-247ECF097C98}"/>
              </a:ext>
            </a:extLst>
          </p:cNvPr>
          <p:cNvPicPr>
            <a:picLocks noChangeAspect="1"/>
          </p:cNvPicPr>
          <p:nvPr/>
        </p:nvPicPr>
        <p:blipFill>
          <a:blip r:embed="rId3"/>
          <a:srcRect l="25995" t="20577" r="27165" b="25142"/>
          <a:stretch/>
        </p:blipFill>
        <p:spPr>
          <a:xfrm>
            <a:off x="10875529" y="112651"/>
            <a:ext cx="1316471" cy="1274126"/>
          </a:xfrm>
          <a:prstGeom prst="rect">
            <a:avLst/>
          </a:prstGeom>
        </p:spPr>
      </p:pic>
      <p:sp>
        <p:nvSpPr>
          <p:cNvPr id="4" name="Afrundet rektangel 3">
            <a:extLst>
              <a:ext uri="{FF2B5EF4-FFF2-40B4-BE49-F238E27FC236}">
                <a16:creationId xmlns:a16="http://schemas.microsoft.com/office/drawing/2014/main" id="{015496AA-4715-34B5-1921-4A17F6E31DB2}"/>
              </a:ext>
            </a:extLst>
          </p:cNvPr>
          <p:cNvSpPr/>
          <p:nvPr/>
        </p:nvSpPr>
        <p:spPr>
          <a:xfrm>
            <a:off x="202897" y="1423606"/>
            <a:ext cx="11786206" cy="528528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5" name="Tekstfelt 4">
            <a:extLst>
              <a:ext uri="{FF2B5EF4-FFF2-40B4-BE49-F238E27FC236}">
                <a16:creationId xmlns:a16="http://schemas.microsoft.com/office/drawing/2014/main" id="{1C7F07E1-5FDE-F5A8-865E-1BD2D62CB494}"/>
              </a:ext>
            </a:extLst>
          </p:cNvPr>
          <p:cNvSpPr txBox="1"/>
          <p:nvPr/>
        </p:nvSpPr>
        <p:spPr>
          <a:xfrm>
            <a:off x="762000" y="1536258"/>
            <a:ext cx="10668000" cy="369332"/>
          </a:xfrm>
          <a:prstGeom prst="rect">
            <a:avLst/>
          </a:prstGeom>
          <a:solidFill>
            <a:schemeClr val="accent6">
              <a:lumMod val="75000"/>
            </a:schemeClr>
          </a:solidFill>
          <a:effectLst>
            <a:softEdge rad="12700"/>
          </a:effectLst>
        </p:spPr>
        <p:txBody>
          <a:bodyPr wrap="square" rtlCol="0">
            <a:spAutoFit/>
          </a:bodyPr>
          <a:lstStyle/>
          <a:p>
            <a:endParaRPr lang="da-DK" dirty="0"/>
          </a:p>
        </p:txBody>
      </p:sp>
      <p:sp>
        <p:nvSpPr>
          <p:cNvPr id="7" name="Tekstfelt 6">
            <a:extLst>
              <a:ext uri="{FF2B5EF4-FFF2-40B4-BE49-F238E27FC236}">
                <a16:creationId xmlns:a16="http://schemas.microsoft.com/office/drawing/2014/main" id="{29691D94-D61C-3DD3-49F0-DE0BD5AB5574}"/>
              </a:ext>
            </a:extLst>
          </p:cNvPr>
          <p:cNvSpPr txBox="1"/>
          <p:nvPr/>
        </p:nvSpPr>
        <p:spPr>
          <a:xfrm>
            <a:off x="1971040" y="1536258"/>
            <a:ext cx="344966" cy="369332"/>
          </a:xfrm>
          <a:prstGeom prst="rect">
            <a:avLst/>
          </a:prstGeom>
          <a:noFill/>
        </p:spPr>
        <p:txBody>
          <a:bodyPr wrap="none" rtlCol="0">
            <a:spAutoFit/>
          </a:bodyPr>
          <a:lstStyle/>
          <a:p>
            <a:r>
              <a:rPr lang="da-DK" dirty="0">
                <a:solidFill>
                  <a:schemeClr val="bg1"/>
                </a:solidFill>
              </a:rPr>
              <a:t>C</a:t>
            </a:r>
          </a:p>
        </p:txBody>
      </p:sp>
      <p:sp>
        <p:nvSpPr>
          <p:cNvPr id="8" name="Tekstfelt 7">
            <a:extLst>
              <a:ext uri="{FF2B5EF4-FFF2-40B4-BE49-F238E27FC236}">
                <a16:creationId xmlns:a16="http://schemas.microsoft.com/office/drawing/2014/main" id="{6B7E2465-88A7-7855-9B22-323D3CE6B5FF}"/>
              </a:ext>
            </a:extLst>
          </p:cNvPr>
          <p:cNvSpPr txBox="1"/>
          <p:nvPr/>
        </p:nvSpPr>
        <p:spPr>
          <a:xfrm>
            <a:off x="4704554" y="1540067"/>
            <a:ext cx="324128" cy="369332"/>
          </a:xfrm>
          <a:prstGeom prst="rect">
            <a:avLst/>
          </a:prstGeom>
          <a:noFill/>
        </p:spPr>
        <p:txBody>
          <a:bodyPr wrap="none" rtlCol="0">
            <a:spAutoFit/>
          </a:bodyPr>
          <a:lstStyle/>
          <a:p>
            <a:r>
              <a:rPr lang="da-DK" dirty="0">
                <a:solidFill>
                  <a:schemeClr val="bg1"/>
                </a:solidFill>
              </a:rPr>
              <a:t>B</a:t>
            </a:r>
          </a:p>
        </p:txBody>
      </p:sp>
      <p:sp>
        <p:nvSpPr>
          <p:cNvPr id="9" name="Tekstfelt 8">
            <a:extLst>
              <a:ext uri="{FF2B5EF4-FFF2-40B4-BE49-F238E27FC236}">
                <a16:creationId xmlns:a16="http://schemas.microsoft.com/office/drawing/2014/main" id="{5A7F36E1-8952-03C6-6780-C258235394E0}"/>
              </a:ext>
            </a:extLst>
          </p:cNvPr>
          <p:cNvSpPr txBox="1"/>
          <p:nvPr/>
        </p:nvSpPr>
        <p:spPr>
          <a:xfrm>
            <a:off x="7396480" y="1536258"/>
            <a:ext cx="320922" cy="369332"/>
          </a:xfrm>
          <a:prstGeom prst="rect">
            <a:avLst/>
          </a:prstGeom>
          <a:noFill/>
        </p:spPr>
        <p:txBody>
          <a:bodyPr wrap="none" rtlCol="0">
            <a:spAutoFit/>
          </a:bodyPr>
          <a:lstStyle/>
          <a:p>
            <a:r>
              <a:rPr lang="da-DK" dirty="0">
                <a:solidFill>
                  <a:schemeClr val="bg1"/>
                </a:solidFill>
              </a:rPr>
              <a:t>A</a:t>
            </a:r>
          </a:p>
        </p:txBody>
      </p:sp>
      <p:sp>
        <p:nvSpPr>
          <p:cNvPr id="10" name="Tekstfelt 9">
            <a:extLst>
              <a:ext uri="{FF2B5EF4-FFF2-40B4-BE49-F238E27FC236}">
                <a16:creationId xmlns:a16="http://schemas.microsoft.com/office/drawing/2014/main" id="{67FDE55D-FD36-7A4E-3E7D-65E60D671911}"/>
              </a:ext>
            </a:extLst>
          </p:cNvPr>
          <p:cNvSpPr txBox="1"/>
          <p:nvPr/>
        </p:nvSpPr>
        <p:spPr>
          <a:xfrm>
            <a:off x="10088406" y="1536258"/>
            <a:ext cx="444352" cy="369332"/>
          </a:xfrm>
          <a:prstGeom prst="rect">
            <a:avLst/>
          </a:prstGeom>
          <a:noFill/>
        </p:spPr>
        <p:txBody>
          <a:bodyPr wrap="none" rtlCol="0">
            <a:spAutoFit/>
          </a:bodyPr>
          <a:lstStyle/>
          <a:p>
            <a:r>
              <a:rPr lang="da-DK" dirty="0">
                <a:solidFill>
                  <a:schemeClr val="bg1"/>
                </a:solidFill>
              </a:rPr>
              <a:t>A+</a:t>
            </a:r>
          </a:p>
        </p:txBody>
      </p:sp>
      <p:sp>
        <p:nvSpPr>
          <p:cNvPr id="11" name="Tekstfelt 10">
            <a:extLst>
              <a:ext uri="{FF2B5EF4-FFF2-40B4-BE49-F238E27FC236}">
                <a16:creationId xmlns:a16="http://schemas.microsoft.com/office/drawing/2014/main" id="{1E136BF1-E900-582E-219C-A65BCBCFE85D}"/>
              </a:ext>
            </a:extLst>
          </p:cNvPr>
          <p:cNvSpPr txBox="1"/>
          <p:nvPr/>
        </p:nvSpPr>
        <p:spPr>
          <a:xfrm rot="5400000">
            <a:off x="872945" y="4260018"/>
            <a:ext cx="4788000" cy="72000"/>
          </a:xfrm>
          <a:prstGeom prst="rect">
            <a:avLst/>
          </a:prstGeom>
          <a:solidFill>
            <a:schemeClr val="accent6">
              <a:lumMod val="75000"/>
            </a:schemeClr>
          </a:solidFill>
        </p:spPr>
        <p:txBody>
          <a:bodyPr wrap="square" rtlCol="0">
            <a:spAutoFit/>
          </a:bodyPr>
          <a:lstStyle/>
          <a:p>
            <a:endParaRPr lang="da-DK" dirty="0"/>
          </a:p>
        </p:txBody>
      </p:sp>
      <p:sp>
        <p:nvSpPr>
          <p:cNvPr id="14" name="Tekstfelt 13">
            <a:extLst>
              <a:ext uri="{FF2B5EF4-FFF2-40B4-BE49-F238E27FC236}">
                <a16:creationId xmlns:a16="http://schemas.microsoft.com/office/drawing/2014/main" id="{69287441-1461-AE6C-AE51-57354448CA5B}"/>
              </a:ext>
            </a:extLst>
          </p:cNvPr>
          <p:cNvSpPr txBox="1"/>
          <p:nvPr/>
        </p:nvSpPr>
        <p:spPr>
          <a:xfrm rot="5400000">
            <a:off x="3796016" y="4278885"/>
            <a:ext cx="4788000" cy="72000"/>
          </a:xfrm>
          <a:prstGeom prst="rect">
            <a:avLst/>
          </a:prstGeom>
          <a:solidFill>
            <a:schemeClr val="accent6">
              <a:lumMod val="75000"/>
            </a:schemeClr>
          </a:solidFill>
        </p:spPr>
        <p:txBody>
          <a:bodyPr wrap="square" rtlCol="0">
            <a:spAutoFit/>
          </a:bodyPr>
          <a:lstStyle/>
          <a:p>
            <a:endParaRPr lang="da-DK" dirty="0"/>
          </a:p>
        </p:txBody>
      </p:sp>
      <p:sp>
        <p:nvSpPr>
          <p:cNvPr id="16" name="Tekstfelt 15">
            <a:extLst>
              <a:ext uri="{FF2B5EF4-FFF2-40B4-BE49-F238E27FC236}">
                <a16:creationId xmlns:a16="http://schemas.microsoft.com/office/drawing/2014/main" id="{D2550A53-78CE-F62F-198F-9E43DAE5BE8F}"/>
              </a:ext>
            </a:extLst>
          </p:cNvPr>
          <p:cNvSpPr txBox="1"/>
          <p:nvPr/>
        </p:nvSpPr>
        <p:spPr>
          <a:xfrm rot="5400000">
            <a:off x="6738519" y="4268858"/>
            <a:ext cx="4788000" cy="72000"/>
          </a:xfrm>
          <a:prstGeom prst="rect">
            <a:avLst/>
          </a:prstGeom>
          <a:solidFill>
            <a:schemeClr val="accent6">
              <a:lumMod val="75000"/>
            </a:schemeClr>
          </a:solidFill>
        </p:spPr>
        <p:txBody>
          <a:bodyPr wrap="square" rtlCol="0">
            <a:spAutoFit/>
          </a:bodyPr>
          <a:lstStyle/>
          <a:p>
            <a:endParaRPr lang="da-DK" dirty="0"/>
          </a:p>
        </p:txBody>
      </p:sp>
      <p:sp>
        <p:nvSpPr>
          <p:cNvPr id="17" name="Tekstfelt 16">
            <a:extLst>
              <a:ext uri="{FF2B5EF4-FFF2-40B4-BE49-F238E27FC236}">
                <a16:creationId xmlns:a16="http://schemas.microsoft.com/office/drawing/2014/main" id="{E277F3D2-A46E-1B4E-D907-CE55E0EFE3EF}"/>
              </a:ext>
            </a:extLst>
          </p:cNvPr>
          <p:cNvSpPr txBox="1"/>
          <p:nvPr/>
        </p:nvSpPr>
        <p:spPr>
          <a:xfrm>
            <a:off x="503118" y="1907093"/>
            <a:ext cx="2676583" cy="2677656"/>
          </a:xfrm>
          <a:prstGeom prst="rect">
            <a:avLst/>
          </a:prstGeom>
          <a:noFill/>
        </p:spPr>
        <p:txBody>
          <a:bodyPr wrap="square" rtlCol="0">
            <a:spAutoFit/>
          </a:bodyPr>
          <a:lstStyle/>
          <a:p>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En </a:t>
            </a:r>
            <a:r>
              <a:rPr lang="da-DK"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C-spiller</a:t>
            </a: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 betragtes som en spiller som med den rette udvikling kan udvikle sig til B-spiller. En </a:t>
            </a:r>
            <a:r>
              <a:rPr lang="da-DK"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C-spiller</a:t>
            </a: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 har et acceptabelt niveau som trup spiller i ungdomsrækkerne, og vil på sigt udvikle sig til at være en </a:t>
            </a:r>
            <a:r>
              <a:rPr lang="da-DK"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trupspiller</a:t>
            </a: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 i klubbens bredde afdeling på et seniorhold. C Spilleren vil på sin årgang være rigeligt udfordret både til træning og i særdeleshed til kamp</a:t>
            </a:r>
            <a:endParaRPr lang="da-DK" sz="1400" dirty="0"/>
          </a:p>
        </p:txBody>
      </p:sp>
      <p:sp>
        <p:nvSpPr>
          <p:cNvPr id="18" name="Tekstfelt 17">
            <a:extLst>
              <a:ext uri="{FF2B5EF4-FFF2-40B4-BE49-F238E27FC236}">
                <a16:creationId xmlns:a16="http://schemas.microsoft.com/office/drawing/2014/main" id="{22694373-BF33-64B0-D7D6-0B78B85423D2}"/>
              </a:ext>
            </a:extLst>
          </p:cNvPr>
          <p:cNvSpPr txBox="1"/>
          <p:nvPr/>
        </p:nvSpPr>
        <p:spPr>
          <a:xfrm>
            <a:off x="3374946" y="1910079"/>
            <a:ext cx="2676583" cy="4401205"/>
          </a:xfrm>
          <a:prstGeom prst="rect">
            <a:avLst/>
          </a:prstGeom>
          <a:noFill/>
        </p:spPr>
        <p:txBody>
          <a:bodyPr wrap="square" rtlCol="0">
            <a:spAutoFit/>
          </a:bodyPr>
          <a:lstStyle/>
          <a:p>
            <a:pPr>
              <a:buNone/>
            </a:pP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En B-spiller betragtes som en spiller som med den rette udvikling kan udvikle sig til en A-spiller. En B-spiller har et veletableret spillemæssigt fundament som ungdomsspiller, og vil på sigt kunne udvikle sig til at kunne gøre sig gældende for klubbens U23, hvis mål er at befinde sig i toppen af Sjællandsserien eller Danmarksserien. Spilleren vil kunne indgå i en 3 Divisionstrup i en anden klub. B spilleren vil på sin egen årgang være fast starter og blive udfordret til sin grænse der, han vil være klart overmatchet såfremt han skulle træne eller spille kamp med årgangen over.</a:t>
            </a:r>
            <a:endParaRPr lang="da-DK" sz="1400" dirty="0">
              <a:latin typeface="Calibri" panose="020F0502020204030204" pitchFamily="34" charset="0"/>
              <a:ea typeface="Calibri" panose="020F0502020204030204" pitchFamily="34" charset="0"/>
              <a:cs typeface="Calibri" panose="020F0502020204030204" pitchFamily="34" charset="0"/>
            </a:endParaRPr>
          </a:p>
        </p:txBody>
      </p:sp>
      <p:sp>
        <p:nvSpPr>
          <p:cNvPr id="19" name="Tekstfelt 18">
            <a:extLst>
              <a:ext uri="{FF2B5EF4-FFF2-40B4-BE49-F238E27FC236}">
                <a16:creationId xmlns:a16="http://schemas.microsoft.com/office/drawing/2014/main" id="{668FE41D-B62B-3B02-2948-FAB15293E1C2}"/>
              </a:ext>
            </a:extLst>
          </p:cNvPr>
          <p:cNvSpPr txBox="1"/>
          <p:nvPr/>
        </p:nvSpPr>
        <p:spPr>
          <a:xfrm>
            <a:off x="6288671" y="1907688"/>
            <a:ext cx="2676583" cy="4678204"/>
          </a:xfrm>
          <a:prstGeom prst="rect">
            <a:avLst/>
          </a:prstGeom>
          <a:noFill/>
        </p:spPr>
        <p:txBody>
          <a:bodyPr wrap="square" rtlCol="0">
            <a:spAutoFit/>
          </a:bodyPr>
          <a:lstStyle/>
          <a:p>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En A-spiller betragtes, som en spiller med udviklingspotentiale til, at kunne gøre sig gældende på næste øverste niveau (2. Division), eller være en stor profil på et 3 Divisionshold.</a:t>
            </a:r>
          </a:p>
          <a:p>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A spilleren vil på sin egen årgang være fast starter, han vil have tydelige spillemæssige kompetencer eller være i besiddelse af spidskompetence, som gør ham så interessant, at det overskygger andre spillemæssige elementer,  derudover vil han være en af de bærende spillere til træning og kamp på sin egen årgang. Han vil kunne spille på årgangen over, men vil skulle stå på tæer for at kunne følge med.</a:t>
            </a:r>
          </a:p>
          <a:p>
            <a:endParaRPr lang="da-DK" dirty="0">
              <a:latin typeface="Calibri" panose="020F0502020204030204" pitchFamily="34" charset="0"/>
              <a:ea typeface="Calibri" panose="020F0502020204030204" pitchFamily="34" charset="0"/>
              <a:cs typeface="Calibri" panose="020F0502020204030204" pitchFamily="34" charset="0"/>
            </a:endParaRPr>
          </a:p>
        </p:txBody>
      </p:sp>
      <p:sp>
        <p:nvSpPr>
          <p:cNvPr id="21" name="Tekstfelt 20">
            <a:extLst>
              <a:ext uri="{FF2B5EF4-FFF2-40B4-BE49-F238E27FC236}">
                <a16:creationId xmlns:a16="http://schemas.microsoft.com/office/drawing/2014/main" id="{BE5ED922-9B3B-6E8A-923D-719D1F7D093B}"/>
              </a:ext>
            </a:extLst>
          </p:cNvPr>
          <p:cNvSpPr txBox="1"/>
          <p:nvPr/>
        </p:nvSpPr>
        <p:spPr>
          <a:xfrm>
            <a:off x="9125007" y="1928008"/>
            <a:ext cx="2676583" cy="2893100"/>
          </a:xfrm>
          <a:prstGeom prst="rect">
            <a:avLst/>
          </a:prstGeom>
          <a:noFill/>
        </p:spPr>
        <p:txBody>
          <a:bodyPr wrap="square" rtlCol="0">
            <a:spAutoFit/>
          </a:bodyPr>
          <a:lstStyle/>
          <a:p>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En A+-spiller betragtes som en spiller med udviklingspotentiale til at kunne gå igennem på øverste niveau (Superliga eller NBL), samt forhåbentligt gøre sig gældende som ungdomslandsholdsspiller. A+ spilleren vil på sin egen årgang være en stor profil med tydelige spillemæssige </a:t>
            </a:r>
            <a:r>
              <a:rPr lang="da-DK" sz="1400" dirty="0" err="1">
                <a:solidFill>
                  <a:schemeClr val="dk1"/>
                </a:solidFill>
                <a:latin typeface="Calibri" panose="020F0502020204030204" pitchFamily="34" charset="0"/>
                <a:ea typeface="Calibri" panose="020F0502020204030204" pitchFamily="34" charset="0"/>
                <a:cs typeface="Calibri" panose="020F0502020204030204" pitchFamily="34" charset="0"/>
              </a:rPr>
              <a:t>kompe-tencer</a:t>
            </a: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 men også på mentale kompetencer . Han vil allerede nu kunne begå sig på årgangen over som fast spiller i start 11</a:t>
            </a:r>
            <a:endParaRPr lang="da-DK" sz="1400" dirty="0"/>
          </a:p>
        </p:txBody>
      </p:sp>
    </p:spTree>
    <p:extLst>
      <p:ext uri="{BB962C8B-B14F-4D97-AF65-F5344CB8AC3E}">
        <p14:creationId xmlns:p14="http://schemas.microsoft.com/office/powerpoint/2010/main" val="178441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487FC-6C31-2587-E9D5-59BA08307D03}"/>
            </a:ext>
          </a:extLst>
        </p:cNvPr>
        <p:cNvGrpSpPr/>
        <p:nvPr/>
      </p:nvGrpSpPr>
      <p:grpSpPr>
        <a:xfrm>
          <a:off x="0" y="0"/>
          <a:ext cx="0" cy="0"/>
          <a:chOff x="0" y="0"/>
          <a:chExt cx="0" cy="0"/>
        </a:xfrm>
      </p:grpSpPr>
      <p:sp>
        <p:nvSpPr>
          <p:cNvPr id="6" name="Afrundet rektangel 5">
            <a:extLst>
              <a:ext uri="{FF2B5EF4-FFF2-40B4-BE49-F238E27FC236}">
                <a16:creationId xmlns:a16="http://schemas.microsoft.com/office/drawing/2014/main" id="{01F9E186-65E3-FFCF-C20D-002F752EE8DD}"/>
              </a:ext>
            </a:extLst>
          </p:cNvPr>
          <p:cNvSpPr/>
          <p:nvPr/>
        </p:nvSpPr>
        <p:spPr>
          <a:xfrm>
            <a:off x="1438405" y="378375"/>
            <a:ext cx="9421095" cy="742677"/>
          </a:xfrm>
          <a:prstGeom prst="roundRect">
            <a:avLst/>
          </a:prstGeom>
          <a:noFill/>
          <a:ln w="50800">
            <a:noFill/>
            <a:prstDash val="sysDo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4400" b="1" dirty="0">
                <a:solidFill>
                  <a:schemeClr val="tx1"/>
                </a:solidFill>
                <a:latin typeface="Monofonto" panose="02010609020000000000" pitchFamily="49" charset="0"/>
                <a:ea typeface="Optima" panose="02020500000000000000" pitchFamily="18" charset="77"/>
                <a:cs typeface="Optima" panose="02020500000000000000" pitchFamily="18" charset="77"/>
              </a:rPr>
              <a:t>TALENT ID DEFINITIONER U13-U15T</a:t>
            </a:r>
          </a:p>
        </p:txBody>
      </p:sp>
      <p:sp>
        <p:nvSpPr>
          <p:cNvPr id="41" name="Tekstfelt 40">
            <a:extLst>
              <a:ext uri="{FF2B5EF4-FFF2-40B4-BE49-F238E27FC236}">
                <a16:creationId xmlns:a16="http://schemas.microsoft.com/office/drawing/2014/main" id="{39ECD3F5-0036-3EE6-5379-B35E9A36434B}"/>
              </a:ext>
            </a:extLst>
          </p:cNvPr>
          <p:cNvSpPr txBox="1"/>
          <p:nvPr/>
        </p:nvSpPr>
        <p:spPr>
          <a:xfrm>
            <a:off x="2510971" y="5791200"/>
            <a:ext cx="473206" cy="646331"/>
          </a:xfrm>
          <a:prstGeom prst="rect">
            <a:avLst/>
          </a:prstGeom>
          <a:noFill/>
        </p:spPr>
        <p:txBody>
          <a:bodyPr wrap="none" rtlCol="0">
            <a:spAutoFit/>
          </a:bodyPr>
          <a:lstStyle/>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89D9AB9E-A9E4-B2D2-B10D-5EF298CB25A6}"/>
              </a:ext>
            </a:extLst>
          </p:cNvPr>
          <p:cNvPicPr>
            <a:picLocks noChangeAspect="1"/>
          </p:cNvPicPr>
          <p:nvPr/>
        </p:nvPicPr>
        <p:blipFill>
          <a:blip r:embed="rId2"/>
          <a:srcRect l="22922" t="19321" r="24270" b="26924"/>
          <a:stretch/>
        </p:blipFill>
        <p:spPr>
          <a:xfrm>
            <a:off x="-60327" y="0"/>
            <a:ext cx="1498732" cy="1274125"/>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06CD8AAF-EF20-079B-7B55-200A851F6449}"/>
              </a:ext>
            </a:extLst>
          </p:cNvPr>
          <p:cNvPicPr>
            <a:picLocks noChangeAspect="1"/>
          </p:cNvPicPr>
          <p:nvPr/>
        </p:nvPicPr>
        <p:blipFill>
          <a:blip r:embed="rId3"/>
          <a:srcRect l="25995" t="20577" r="27165" b="25142"/>
          <a:stretch/>
        </p:blipFill>
        <p:spPr>
          <a:xfrm>
            <a:off x="10875529" y="112651"/>
            <a:ext cx="1316471" cy="1274126"/>
          </a:xfrm>
          <a:prstGeom prst="rect">
            <a:avLst/>
          </a:prstGeom>
        </p:spPr>
      </p:pic>
      <p:sp>
        <p:nvSpPr>
          <p:cNvPr id="4" name="Afrundet rektangel 3">
            <a:extLst>
              <a:ext uri="{FF2B5EF4-FFF2-40B4-BE49-F238E27FC236}">
                <a16:creationId xmlns:a16="http://schemas.microsoft.com/office/drawing/2014/main" id="{B4D9EAFB-4C0B-FE9C-EF9B-C84E03CCAEDB}"/>
              </a:ext>
            </a:extLst>
          </p:cNvPr>
          <p:cNvSpPr/>
          <p:nvPr/>
        </p:nvSpPr>
        <p:spPr>
          <a:xfrm>
            <a:off x="202897" y="1423605"/>
            <a:ext cx="11786206" cy="5266413"/>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5" name="Tekstfelt 4">
            <a:extLst>
              <a:ext uri="{FF2B5EF4-FFF2-40B4-BE49-F238E27FC236}">
                <a16:creationId xmlns:a16="http://schemas.microsoft.com/office/drawing/2014/main" id="{071234DE-36F4-8246-BE76-3C9DB8D9F714}"/>
              </a:ext>
            </a:extLst>
          </p:cNvPr>
          <p:cNvSpPr txBox="1"/>
          <p:nvPr/>
        </p:nvSpPr>
        <p:spPr>
          <a:xfrm>
            <a:off x="762000" y="1536258"/>
            <a:ext cx="10668000" cy="369332"/>
          </a:xfrm>
          <a:prstGeom prst="rect">
            <a:avLst/>
          </a:prstGeom>
          <a:solidFill>
            <a:schemeClr val="accent6">
              <a:lumMod val="75000"/>
            </a:schemeClr>
          </a:solidFill>
          <a:effectLst>
            <a:softEdge rad="12700"/>
          </a:effectLst>
        </p:spPr>
        <p:txBody>
          <a:bodyPr wrap="square" rtlCol="0">
            <a:spAutoFit/>
          </a:bodyPr>
          <a:lstStyle/>
          <a:p>
            <a:endParaRPr lang="da-DK" dirty="0"/>
          </a:p>
        </p:txBody>
      </p:sp>
      <p:sp>
        <p:nvSpPr>
          <p:cNvPr id="7" name="Tekstfelt 6">
            <a:extLst>
              <a:ext uri="{FF2B5EF4-FFF2-40B4-BE49-F238E27FC236}">
                <a16:creationId xmlns:a16="http://schemas.microsoft.com/office/drawing/2014/main" id="{F00F8106-47F9-BB44-8326-4C9254CB7769}"/>
              </a:ext>
            </a:extLst>
          </p:cNvPr>
          <p:cNvSpPr txBox="1"/>
          <p:nvPr/>
        </p:nvSpPr>
        <p:spPr>
          <a:xfrm>
            <a:off x="1971040" y="1536258"/>
            <a:ext cx="344966" cy="369332"/>
          </a:xfrm>
          <a:prstGeom prst="rect">
            <a:avLst/>
          </a:prstGeom>
          <a:noFill/>
        </p:spPr>
        <p:txBody>
          <a:bodyPr wrap="none" rtlCol="0">
            <a:spAutoFit/>
          </a:bodyPr>
          <a:lstStyle/>
          <a:p>
            <a:r>
              <a:rPr lang="da-DK" dirty="0">
                <a:solidFill>
                  <a:schemeClr val="bg1"/>
                </a:solidFill>
              </a:rPr>
              <a:t>C</a:t>
            </a:r>
          </a:p>
        </p:txBody>
      </p:sp>
      <p:sp>
        <p:nvSpPr>
          <p:cNvPr id="8" name="Tekstfelt 7">
            <a:extLst>
              <a:ext uri="{FF2B5EF4-FFF2-40B4-BE49-F238E27FC236}">
                <a16:creationId xmlns:a16="http://schemas.microsoft.com/office/drawing/2014/main" id="{6E931A60-06B6-32BA-F0EE-20AF7EBEEEF9}"/>
              </a:ext>
            </a:extLst>
          </p:cNvPr>
          <p:cNvSpPr txBox="1"/>
          <p:nvPr/>
        </p:nvSpPr>
        <p:spPr>
          <a:xfrm>
            <a:off x="4704554" y="1540067"/>
            <a:ext cx="324128" cy="369332"/>
          </a:xfrm>
          <a:prstGeom prst="rect">
            <a:avLst/>
          </a:prstGeom>
          <a:noFill/>
        </p:spPr>
        <p:txBody>
          <a:bodyPr wrap="none" rtlCol="0">
            <a:spAutoFit/>
          </a:bodyPr>
          <a:lstStyle/>
          <a:p>
            <a:r>
              <a:rPr lang="da-DK" dirty="0">
                <a:solidFill>
                  <a:schemeClr val="bg1"/>
                </a:solidFill>
              </a:rPr>
              <a:t>B</a:t>
            </a:r>
          </a:p>
        </p:txBody>
      </p:sp>
      <p:sp>
        <p:nvSpPr>
          <p:cNvPr id="9" name="Tekstfelt 8">
            <a:extLst>
              <a:ext uri="{FF2B5EF4-FFF2-40B4-BE49-F238E27FC236}">
                <a16:creationId xmlns:a16="http://schemas.microsoft.com/office/drawing/2014/main" id="{5BF7E068-7480-171B-C545-A31A46541029}"/>
              </a:ext>
            </a:extLst>
          </p:cNvPr>
          <p:cNvSpPr txBox="1"/>
          <p:nvPr/>
        </p:nvSpPr>
        <p:spPr>
          <a:xfrm>
            <a:off x="7396480" y="1536258"/>
            <a:ext cx="320922" cy="369332"/>
          </a:xfrm>
          <a:prstGeom prst="rect">
            <a:avLst/>
          </a:prstGeom>
          <a:noFill/>
        </p:spPr>
        <p:txBody>
          <a:bodyPr wrap="none" rtlCol="0">
            <a:spAutoFit/>
          </a:bodyPr>
          <a:lstStyle/>
          <a:p>
            <a:r>
              <a:rPr lang="da-DK" dirty="0">
                <a:solidFill>
                  <a:schemeClr val="bg1"/>
                </a:solidFill>
              </a:rPr>
              <a:t>A</a:t>
            </a:r>
          </a:p>
        </p:txBody>
      </p:sp>
      <p:sp>
        <p:nvSpPr>
          <p:cNvPr id="10" name="Tekstfelt 9">
            <a:extLst>
              <a:ext uri="{FF2B5EF4-FFF2-40B4-BE49-F238E27FC236}">
                <a16:creationId xmlns:a16="http://schemas.microsoft.com/office/drawing/2014/main" id="{F6A42F00-F612-06A7-6668-54F8688F0504}"/>
              </a:ext>
            </a:extLst>
          </p:cNvPr>
          <p:cNvSpPr txBox="1"/>
          <p:nvPr/>
        </p:nvSpPr>
        <p:spPr>
          <a:xfrm>
            <a:off x="10088406" y="1536258"/>
            <a:ext cx="444352" cy="369332"/>
          </a:xfrm>
          <a:prstGeom prst="rect">
            <a:avLst/>
          </a:prstGeom>
          <a:noFill/>
        </p:spPr>
        <p:txBody>
          <a:bodyPr wrap="none" rtlCol="0">
            <a:spAutoFit/>
          </a:bodyPr>
          <a:lstStyle/>
          <a:p>
            <a:r>
              <a:rPr lang="da-DK" dirty="0">
                <a:solidFill>
                  <a:schemeClr val="bg1"/>
                </a:solidFill>
              </a:rPr>
              <a:t>A+</a:t>
            </a:r>
          </a:p>
        </p:txBody>
      </p:sp>
      <p:sp>
        <p:nvSpPr>
          <p:cNvPr id="11" name="Tekstfelt 10">
            <a:extLst>
              <a:ext uri="{FF2B5EF4-FFF2-40B4-BE49-F238E27FC236}">
                <a16:creationId xmlns:a16="http://schemas.microsoft.com/office/drawing/2014/main" id="{D9DA6BCD-4F35-0CDD-2CB8-2DA6815BB292}"/>
              </a:ext>
            </a:extLst>
          </p:cNvPr>
          <p:cNvSpPr txBox="1"/>
          <p:nvPr/>
        </p:nvSpPr>
        <p:spPr>
          <a:xfrm rot="5400000">
            <a:off x="872945" y="4260018"/>
            <a:ext cx="4788000" cy="72000"/>
          </a:xfrm>
          <a:prstGeom prst="rect">
            <a:avLst/>
          </a:prstGeom>
          <a:solidFill>
            <a:schemeClr val="accent6">
              <a:lumMod val="75000"/>
            </a:schemeClr>
          </a:solidFill>
        </p:spPr>
        <p:txBody>
          <a:bodyPr wrap="square" rtlCol="0">
            <a:spAutoFit/>
          </a:bodyPr>
          <a:lstStyle/>
          <a:p>
            <a:endParaRPr lang="da-DK" dirty="0"/>
          </a:p>
        </p:txBody>
      </p:sp>
      <p:sp>
        <p:nvSpPr>
          <p:cNvPr id="14" name="Tekstfelt 13">
            <a:extLst>
              <a:ext uri="{FF2B5EF4-FFF2-40B4-BE49-F238E27FC236}">
                <a16:creationId xmlns:a16="http://schemas.microsoft.com/office/drawing/2014/main" id="{E51F19E6-D50D-C117-F2E4-8D96112303CD}"/>
              </a:ext>
            </a:extLst>
          </p:cNvPr>
          <p:cNvSpPr txBox="1"/>
          <p:nvPr/>
        </p:nvSpPr>
        <p:spPr>
          <a:xfrm rot="5400000">
            <a:off x="3796016" y="4278885"/>
            <a:ext cx="4788000" cy="72000"/>
          </a:xfrm>
          <a:prstGeom prst="rect">
            <a:avLst/>
          </a:prstGeom>
          <a:solidFill>
            <a:schemeClr val="accent6">
              <a:lumMod val="75000"/>
            </a:schemeClr>
          </a:solidFill>
        </p:spPr>
        <p:txBody>
          <a:bodyPr wrap="square" rtlCol="0">
            <a:spAutoFit/>
          </a:bodyPr>
          <a:lstStyle/>
          <a:p>
            <a:endParaRPr lang="da-DK" dirty="0"/>
          </a:p>
        </p:txBody>
      </p:sp>
      <p:sp>
        <p:nvSpPr>
          <p:cNvPr id="16" name="Tekstfelt 15">
            <a:extLst>
              <a:ext uri="{FF2B5EF4-FFF2-40B4-BE49-F238E27FC236}">
                <a16:creationId xmlns:a16="http://schemas.microsoft.com/office/drawing/2014/main" id="{50804D63-D31B-1681-EF95-C085FF0E4D82}"/>
              </a:ext>
            </a:extLst>
          </p:cNvPr>
          <p:cNvSpPr txBox="1"/>
          <p:nvPr/>
        </p:nvSpPr>
        <p:spPr>
          <a:xfrm rot="5400000">
            <a:off x="6738519" y="4268858"/>
            <a:ext cx="4788000" cy="72000"/>
          </a:xfrm>
          <a:prstGeom prst="rect">
            <a:avLst/>
          </a:prstGeom>
          <a:solidFill>
            <a:schemeClr val="accent6">
              <a:lumMod val="75000"/>
            </a:schemeClr>
          </a:solidFill>
        </p:spPr>
        <p:txBody>
          <a:bodyPr wrap="square" rtlCol="0">
            <a:spAutoFit/>
          </a:bodyPr>
          <a:lstStyle/>
          <a:p>
            <a:endParaRPr lang="da-DK" dirty="0"/>
          </a:p>
        </p:txBody>
      </p:sp>
      <p:sp>
        <p:nvSpPr>
          <p:cNvPr id="17" name="Tekstfelt 16">
            <a:extLst>
              <a:ext uri="{FF2B5EF4-FFF2-40B4-BE49-F238E27FC236}">
                <a16:creationId xmlns:a16="http://schemas.microsoft.com/office/drawing/2014/main" id="{808E55FE-7EAC-6FD3-B022-9E72560E3599}"/>
              </a:ext>
            </a:extLst>
          </p:cNvPr>
          <p:cNvSpPr txBox="1"/>
          <p:nvPr/>
        </p:nvSpPr>
        <p:spPr>
          <a:xfrm>
            <a:off x="503118" y="1907093"/>
            <a:ext cx="2676583" cy="2462213"/>
          </a:xfrm>
          <a:prstGeom prst="rect">
            <a:avLst/>
          </a:prstGeom>
          <a:noFill/>
        </p:spPr>
        <p:txBody>
          <a:bodyPr wrap="square" rtlCol="0">
            <a:spAutoFit/>
          </a:bodyPr>
          <a:lstStyle/>
          <a:p>
            <a:pPr lvl="0">
              <a:defRPr/>
            </a:pP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C Spilleren, er en spiller som med den rette udvikling kan udvikle sig til at blive en B spiller. Hans spillemæssige niveau er ikke på plads endnu, han skal arbejde meget målrettet og hårdt for at kunne opfylde hans læringsmål for årgangen. Han indgår med jævne mellemrum i </a:t>
            </a:r>
            <a:r>
              <a:rPr lang="da-DK" sz="1400" dirty="0" err="1">
                <a:solidFill>
                  <a:schemeClr val="dk1"/>
                </a:solidFill>
                <a:latin typeface="Calibri" panose="020F0502020204030204" pitchFamily="34" charset="0"/>
                <a:ea typeface="Calibri" panose="020F0502020204030204" pitchFamily="34" charset="0"/>
                <a:cs typeface="Calibri" panose="020F0502020204030204" pitchFamily="34" charset="0"/>
              </a:rPr>
              <a:t>kamptruppen</a:t>
            </a: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 og til træning udfylder han rollen som </a:t>
            </a:r>
            <a:r>
              <a:rPr lang="da-DK" sz="1400" dirty="0" err="1">
                <a:solidFill>
                  <a:schemeClr val="dk1"/>
                </a:solidFill>
                <a:latin typeface="Calibri" panose="020F0502020204030204" pitchFamily="34" charset="0"/>
                <a:ea typeface="Calibri" panose="020F0502020204030204" pitchFamily="34" charset="0"/>
                <a:cs typeface="Calibri" panose="020F0502020204030204" pitchFamily="34" charset="0"/>
              </a:rPr>
              <a:t>trupspiller</a:t>
            </a: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 </a:t>
            </a:r>
          </a:p>
        </p:txBody>
      </p:sp>
      <p:sp>
        <p:nvSpPr>
          <p:cNvPr id="18" name="Tekstfelt 17">
            <a:extLst>
              <a:ext uri="{FF2B5EF4-FFF2-40B4-BE49-F238E27FC236}">
                <a16:creationId xmlns:a16="http://schemas.microsoft.com/office/drawing/2014/main" id="{67D0E96E-FB9F-9880-6A5E-BB309B998CD7}"/>
              </a:ext>
            </a:extLst>
          </p:cNvPr>
          <p:cNvSpPr txBox="1"/>
          <p:nvPr/>
        </p:nvSpPr>
        <p:spPr>
          <a:xfrm>
            <a:off x="3374946" y="1910079"/>
            <a:ext cx="2676583" cy="2031325"/>
          </a:xfrm>
          <a:prstGeom prst="rect">
            <a:avLst/>
          </a:prstGeom>
          <a:noFill/>
        </p:spPr>
        <p:txBody>
          <a:bodyPr wrap="square" rtlCol="0">
            <a:spAutoFit/>
          </a:bodyPr>
          <a:lstStyle/>
          <a:p>
            <a:pPr>
              <a:buNone/>
              <a:tabLst>
                <a:tab pos="828040" algn="l"/>
                <a:tab pos="1656080" algn="l"/>
                <a:tab pos="2484120" algn="l"/>
                <a:tab pos="3312160" algn="l"/>
                <a:tab pos="4140200" algn="l"/>
                <a:tab pos="4968240" algn="l"/>
                <a:tab pos="5796280" algn="l"/>
              </a:tabLst>
            </a:pP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B Spilleren, er en spiller som med den rette udvikling kan udvikle sig til at blive en A spiller. Han indgår i </a:t>
            </a:r>
            <a:r>
              <a:rPr lang="da-DK" sz="1400" dirty="0" err="1">
                <a:solidFill>
                  <a:srgbClr val="000000"/>
                </a:solidFill>
                <a:latin typeface="Calibri" panose="020F0502020204030204" pitchFamily="34" charset="0"/>
                <a:ea typeface="Calibri" panose="020F0502020204030204" pitchFamily="34" charset="0"/>
                <a:cs typeface="Calibri" panose="020F0502020204030204" pitchFamily="34" charset="0"/>
              </a:rPr>
              <a:t>kamptruppen</a:t>
            </a:r>
            <a:r>
              <a:rPr lang="da-DK" sz="1400" dirty="0">
                <a:solidFill>
                  <a:srgbClr val="000000"/>
                </a:solidFill>
                <a:latin typeface="Calibri" panose="020F0502020204030204" pitchFamily="34" charset="0"/>
                <a:ea typeface="Calibri" panose="020F0502020204030204" pitchFamily="34" charset="0"/>
                <a:cs typeface="Calibri" panose="020F0502020204030204" pitchFamily="34" charset="0"/>
              </a:rPr>
              <a:t> på egen årgang. Han er en spiller, som har et fint spillemæssigt niveau, men hvor der stadigvæk skal arbejdes med hans læringsmål, før han er helt i mål. </a:t>
            </a:r>
          </a:p>
        </p:txBody>
      </p:sp>
      <p:sp>
        <p:nvSpPr>
          <p:cNvPr id="19" name="Tekstfelt 18">
            <a:extLst>
              <a:ext uri="{FF2B5EF4-FFF2-40B4-BE49-F238E27FC236}">
                <a16:creationId xmlns:a16="http://schemas.microsoft.com/office/drawing/2014/main" id="{DBE6EBC0-1961-1BFC-F08B-0A88A9F431F3}"/>
              </a:ext>
            </a:extLst>
          </p:cNvPr>
          <p:cNvSpPr txBox="1"/>
          <p:nvPr/>
        </p:nvSpPr>
        <p:spPr>
          <a:xfrm>
            <a:off x="6288671" y="1907688"/>
            <a:ext cx="2676583" cy="2308324"/>
          </a:xfrm>
          <a:prstGeom prst="rect">
            <a:avLst/>
          </a:prstGeom>
          <a:noFill/>
        </p:spPr>
        <p:txBody>
          <a:bodyPr wrap="square" rtlCol="0">
            <a:spAutoFit/>
          </a:bodyPr>
          <a:lstStyle/>
          <a:p>
            <a:pPr lvl="0">
              <a:defRPr/>
            </a:pP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A Spilleren, er en spiller som med den rette udvikling kan udvikle sig til at blive en A+ spiller. Han er en profil på egen årgang, hvor han både til træning og kamp viser vejen for de andre. Hans spillemæssige fundament er på plads og allerede nu opfylder han læringsmål på ældre årgange. </a:t>
            </a:r>
          </a:p>
          <a:p>
            <a:endParaRPr lang="da-DK" dirty="0">
              <a:latin typeface="Calibri" panose="020F0502020204030204" pitchFamily="34" charset="0"/>
              <a:ea typeface="Calibri" panose="020F0502020204030204" pitchFamily="34" charset="0"/>
              <a:cs typeface="Calibri" panose="020F0502020204030204" pitchFamily="34" charset="0"/>
            </a:endParaRPr>
          </a:p>
        </p:txBody>
      </p:sp>
      <p:sp>
        <p:nvSpPr>
          <p:cNvPr id="21" name="Tekstfelt 20">
            <a:extLst>
              <a:ext uri="{FF2B5EF4-FFF2-40B4-BE49-F238E27FC236}">
                <a16:creationId xmlns:a16="http://schemas.microsoft.com/office/drawing/2014/main" id="{46B9B508-0966-6CE1-E6D9-1DD76261D364}"/>
              </a:ext>
            </a:extLst>
          </p:cNvPr>
          <p:cNvSpPr txBox="1"/>
          <p:nvPr/>
        </p:nvSpPr>
        <p:spPr>
          <a:xfrm>
            <a:off x="9125007" y="1928008"/>
            <a:ext cx="2676583" cy="2462213"/>
          </a:xfrm>
          <a:prstGeom prst="rect">
            <a:avLst/>
          </a:prstGeom>
          <a:noFill/>
        </p:spPr>
        <p:txBody>
          <a:bodyPr wrap="square" rtlCol="0">
            <a:spAutoFit/>
          </a:bodyPr>
          <a:lstStyle/>
          <a:p>
            <a:pPr lvl="0">
              <a:defRPr/>
            </a:pPr>
            <a:r>
              <a:rPr lang="da-DK" sz="1400" dirty="0">
                <a:solidFill>
                  <a:schemeClr val="dk1"/>
                </a:solidFill>
                <a:latin typeface="Calibri" panose="020F0502020204030204" pitchFamily="34" charset="0"/>
                <a:ea typeface="Calibri" panose="020F0502020204030204" pitchFamily="34" charset="0"/>
                <a:cs typeface="Calibri" panose="020F0502020204030204" pitchFamily="34" charset="0"/>
              </a:rPr>
              <a:t>A+ spilleren er en spiller, som vil kunne gøre sig gældende hos os en Liga 1 klub. Han deltager omkring samlingerne med DBU og er en interessant spiller for klubber, som befinder sig på et højere niveau end os selv. Hans spillemæssige fundament er meget veludviklet og han vil allerede nu kunne indgå i kamp på årgangen over ham. </a:t>
            </a:r>
          </a:p>
        </p:txBody>
      </p:sp>
    </p:spTree>
    <p:extLst>
      <p:ext uri="{BB962C8B-B14F-4D97-AF65-F5344CB8AC3E}">
        <p14:creationId xmlns:p14="http://schemas.microsoft.com/office/powerpoint/2010/main" val="876685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81B25-9AE7-1F7F-D9BB-401F6665F05A}"/>
            </a:ext>
          </a:extLst>
        </p:cNvPr>
        <p:cNvGrpSpPr/>
        <p:nvPr/>
      </p:nvGrpSpPr>
      <p:grpSpPr>
        <a:xfrm>
          <a:off x="0" y="0"/>
          <a:ext cx="0" cy="0"/>
          <a:chOff x="0" y="0"/>
          <a:chExt cx="0" cy="0"/>
        </a:xfrm>
      </p:grpSpPr>
      <p:sp>
        <p:nvSpPr>
          <p:cNvPr id="41" name="Tekstfelt 40">
            <a:extLst>
              <a:ext uri="{FF2B5EF4-FFF2-40B4-BE49-F238E27FC236}">
                <a16:creationId xmlns:a16="http://schemas.microsoft.com/office/drawing/2014/main" id="{CD2D44E1-4B9A-0AB4-5581-9D612A9C2561}"/>
              </a:ext>
            </a:extLst>
          </p:cNvPr>
          <p:cNvSpPr txBox="1"/>
          <p:nvPr/>
        </p:nvSpPr>
        <p:spPr>
          <a:xfrm>
            <a:off x="2510971" y="5791200"/>
            <a:ext cx="473206" cy="646331"/>
          </a:xfrm>
          <a:prstGeom prst="rect">
            <a:avLst/>
          </a:prstGeom>
          <a:noFill/>
        </p:spPr>
        <p:txBody>
          <a:bodyPr wrap="none" rtlCol="0">
            <a:spAutoFit/>
          </a:bodyPr>
          <a:lstStyle/>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0F733D36-B6F5-88D6-80E7-1F751E185C38}"/>
              </a:ext>
            </a:extLst>
          </p:cNvPr>
          <p:cNvPicPr>
            <a:picLocks noChangeAspect="1"/>
          </p:cNvPicPr>
          <p:nvPr/>
        </p:nvPicPr>
        <p:blipFill>
          <a:blip r:embed="rId2"/>
          <a:srcRect l="22922" t="19321" r="24270" b="26924"/>
          <a:stretch/>
        </p:blipFill>
        <p:spPr>
          <a:xfrm>
            <a:off x="9370562" y="0"/>
            <a:ext cx="2457559" cy="2089257"/>
          </a:xfrm>
          <a:prstGeom prst="rect">
            <a:avLst/>
          </a:prstGeom>
        </p:spPr>
      </p:pic>
      <p:sp>
        <p:nvSpPr>
          <p:cNvPr id="14" name="Afrundet rektangel 5">
            <a:extLst>
              <a:ext uri="{FF2B5EF4-FFF2-40B4-BE49-F238E27FC236}">
                <a16:creationId xmlns:a16="http://schemas.microsoft.com/office/drawing/2014/main" id="{BB2920AB-8BBB-99A0-9BAE-4BCF0E5500CA}"/>
              </a:ext>
            </a:extLst>
          </p:cNvPr>
          <p:cNvSpPr/>
          <p:nvPr/>
        </p:nvSpPr>
        <p:spPr>
          <a:xfrm>
            <a:off x="2194560" y="155179"/>
            <a:ext cx="7620000" cy="782901"/>
          </a:xfrm>
          <a:prstGeom prst="roundRect">
            <a:avLst/>
          </a:prstGeom>
          <a:noFill/>
          <a:ln w="50800">
            <a:noFill/>
            <a:prstDash val="sysDo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4800" b="1" dirty="0">
                <a:solidFill>
                  <a:schemeClr val="tx1"/>
                </a:solidFill>
                <a:latin typeface="Monofonto" panose="02010609020000000000" pitchFamily="49" charset="0"/>
                <a:ea typeface="Optima" panose="02020500000000000000" pitchFamily="18" charset="77"/>
                <a:cs typeface="Optima" panose="02020500000000000000" pitchFamily="18" charset="77"/>
              </a:rPr>
              <a:t>Samtale - Struktur</a:t>
            </a:r>
          </a:p>
        </p:txBody>
      </p:sp>
      <p:pic>
        <p:nvPicPr>
          <p:cNvPr id="20" name="Billede 19" descr="Et billede, der indeholder cirkel, emblem, logo, Varemærke&#10;&#10;Indhold genereret af kunstig intelligens kan være forkert.">
            <a:extLst>
              <a:ext uri="{FF2B5EF4-FFF2-40B4-BE49-F238E27FC236}">
                <a16:creationId xmlns:a16="http://schemas.microsoft.com/office/drawing/2014/main" id="{221E9A32-CADB-B723-CAD3-16621E7BD04E}"/>
              </a:ext>
            </a:extLst>
          </p:cNvPr>
          <p:cNvPicPr>
            <a:picLocks noChangeAspect="1"/>
          </p:cNvPicPr>
          <p:nvPr/>
        </p:nvPicPr>
        <p:blipFill>
          <a:blip r:embed="rId3"/>
          <a:srcRect l="25995" t="20577" r="27165" b="25142"/>
          <a:stretch/>
        </p:blipFill>
        <p:spPr>
          <a:xfrm>
            <a:off x="145336" y="0"/>
            <a:ext cx="2249057" cy="2176715"/>
          </a:xfrm>
          <a:prstGeom prst="rect">
            <a:avLst/>
          </a:prstGeom>
        </p:spPr>
      </p:pic>
      <p:sp>
        <p:nvSpPr>
          <p:cNvPr id="3" name="Afrundet rektangel 2">
            <a:extLst>
              <a:ext uri="{FF2B5EF4-FFF2-40B4-BE49-F238E27FC236}">
                <a16:creationId xmlns:a16="http://schemas.microsoft.com/office/drawing/2014/main" id="{58017BB3-7199-A43F-74E0-617B899CA5EC}"/>
              </a:ext>
            </a:extLst>
          </p:cNvPr>
          <p:cNvSpPr/>
          <p:nvPr/>
        </p:nvSpPr>
        <p:spPr>
          <a:xfrm>
            <a:off x="463777" y="3137616"/>
            <a:ext cx="5040800" cy="1443517"/>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4" name="Afrundet rektangel 3">
            <a:extLst>
              <a:ext uri="{FF2B5EF4-FFF2-40B4-BE49-F238E27FC236}">
                <a16:creationId xmlns:a16="http://schemas.microsoft.com/office/drawing/2014/main" id="{71731D5D-B27C-C9CD-45AD-8839A3CB739D}"/>
              </a:ext>
            </a:extLst>
          </p:cNvPr>
          <p:cNvSpPr/>
          <p:nvPr/>
        </p:nvSpPr>
        <p:spPr>
          <a:xfrm>
            <a:off x="3677200" y="1035523"/>
            <a:ext cx="4715680" cy="1443517"/>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6" name="Afrundet rektangel 5">
            <a:extLst>
              <a:ext uri="{FF2B5EF4-FFF2-40B4-BE49-F238E27FC236}">
                <a16:creationId xmlns:a16="http://schemas.microsoft.com/office/drawing/2014/main" id="{8E6D9D37-D755-4410-BE5F-E5694E17909D}"/>
              </a:ext>
            </a:extLst>
          </p:cNvPr>
          <p:cNvSpPr/>
          <p:nvPr/>
        </p:nvSpPr>
        <p:spPr>
          <a:xfrm>
            <a:off x="8591562" y="5492357"/>
            <a:ext cx="3382589" cy="1047343"/>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7" name="Afrundet rektangel 6">
            <a:extLst>
              <a:ext uri="{FF2B5EF4-FFF2-40B4-BE49-F238E27FC236}">
                <a16:creationId xmlns:a16="http://schemas.microsoft.com/office/drawing/2014/main" id="{1C4E3094-3B9D-CFA1-F1CC-20EAF9C2C568}"/>
              </a:ext>
            </a:extLst>
          </p:cNvPr>
          <p:cNvSpPr/>
          <p:nvPr/>
        </p:nvSpPr>
        <p:spPr>
          <a:xfrm>
            <a:off x="6112352" y="2773963"/>
            <a:ext cx="5904390" cy="2271953"/>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8" name="Afrundet rektangel 7">
            <a:extLst>
              <a:ext uri="{FF2B5EF4-FFF2-40B4-BE49-F238E27FC236}">
                <a16:creationId xmlns:a16="http://schemas.microsoft.com/office/drawing/2014/main" id="{F06AF9A7-B7CD-97C7-B7A2-BF91286F76C7}"/>
              </a:ext>
            </a:extLst>
          </p:cNvPr>
          <p:cNvSpPr/>
          <p:nvPr/>
        </p:nvSpPr>
        <p:spPr>
          <a:xfrm>
            <a:off x="145336" y="5400335"/>
            <a:ext cx="8272659" cy="125702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9" name="Afrundet rektangel 8">
            <a:extLst>
              <a:ext uri="{FF2B5EF4-FFF2-40B4-BE49-F238E27FC236}">
                <a16:creationId xmlns:a16="http://schemas.microsoft.com/office/drawing/2014/main" id="{48A20C19-4DDB-0249-1E49-A1131401880B}"/>
              </a:ext>
            </a:extLst>
          </p:cNvPr>
          <p:cNvSpPr/>
          <p:nvPr/>
        </p:nvSpPr>
        <p:spPr>
          <a:xfrm>
            <a:off x="2010019" y="3169436"/>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dirty="0">
                <a:latin typeface="Monofonto" panose="02010609020000000000" pitchFamily="49" charset="0"/>
                <a:ea typeface="Calibri" panose="020F0502020204030204" pitchFamily="34" charset="0"/>
                <a:cs typeface="Times New Roman" panose="02020603050405020304" pitchFamily="18" charset="0"/>
              </a:rPr>
              <a:t>FREMTIDEN</a:t>
            </a:r>
            <a:endParaRPr lang="da-DK" sz="1400" dirty="0">
              <a:solidFill>
                <a:schemeClr val="bg1"/>
              </a:solidFill>
              <a:latin typeface="Monofonto" panose="02010609020000000000" pitchFamily="49" charset="0"/>
            </a:endParaRPr>
          </a:p>
        </p:txBody>
      </p:sp>
      <p:sp>
        <p:nvSpPr>
          <p:cNvPr id="10" name="Afrundet rektangel 9">
            <a:extLst>
              <a:ext uri="{FF2B5EF4-FFF2-40B4-BE49-F238E27FC236}">
                <a16:creationId xmlns:a16="http://schemas.microsoft.com/office/drawing/2014/main" id="{D94DF507-E02E-59FA-2BE2-DAB231B6583E}"/>
              </a:ext>
            </a:extLst>
          </p:cNvPr>
          <p:cNvSpPr/>
          <p:nvPr/>
        </p:nvSpPr>
        <p:spPr>
          <a:xfrm>
            <a:off x="3307507" y="5460977"/>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dirty="0">
                <a:latin typeface="Monofonto" panose="02010609020000000000" pitchFamily="49" charset="0"/>
                <a:ea typeface="Calibri" panose="020F0502020204030204" pitchFamily="34" charset="0"/>
                <a:cs typeface="Times New Roman" panose="02020603050405020304" pitchFamily="18" charset="0"/>
              </a:rPr>
              <a:t>HANDLING</a:t>
            </a:r>
            <a:endParaRPr lang="da-DK" sz="1400" dirty="0">
              <a:solidFill>
                <a:schemeClr val="bg1"/>
              </a:solidFill>
              <a:latin typeface="Monofonto" panose="02010609020000000000" pitchFamily="49" charset="0"/>
            </a:endParaRPr>
          </a:p>
        </p:txBody>
      </p:sp>
      <p:sp>
        <p:nvSpPr>
          <p:cNvPr id="11" name="Afrundet rektangel 10">
            <a:extLst>
              <a:ext uri="{FF2B5EF4-FFF2-40B4-BE49-F238E27FC236}">
                <a16:creationId xmlns:a16="http://schemas.microsoft.com/office/drawing/2014/main" id="{873030A0-2D22-CD4F-3CE8-0C75F1527BEA}"/>
              </a:ext>
            </a:extLst>
          </p:cNvPr>
          <p:cNvSpPr/>
          <p:nvPr/>
        </p:nvSpPr>
        <p:spPr>
          <a:xfrm>
            <a:off x="8090389" y="2868508"/>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dirty="0">
                <a:latin typeface="Monofonto" panose="02010609020000000000" pitchFamily="49" charset="0"/>
                <a:ea typeface="Calibri" panose="020F0502020204030204" pitchFamily="34" charset="0"/>
                <a:cs typeface="Times New Roman" panose="02020603050405020304" pitchFamily="18" charset="0"/>
              </a:rPr>
              <a:t>AKTUELS SITUATION</a:t>
            </a:r>
            <a:endParaRPr lang="da-DK" sz="1400" dirty="0">
              <a:solidFill>
                <a:schemeClr val="bg1"/>
              </a:solidFill>
              <a:latin typeface="Monofonto" panose="02010609020000000000" pitchFamily="49" charset="0"/>
            </a:endParaRPr>
          </a:p>
        </p:txBody>
      </p:sp>
      <p:sp>
        <p:nvSpPr>
          <p:cNvPr id="13" name="Afrundet rektangel 12">
            <a:extLst>
              <a:ext uri="{FF2B5EF4-FFF2-40B4-BE49-F238E27FC236}">
                <a16:creationId xmlns:a16="http://schemas.microsoft.com/office/drawing/2014/main" id="{1DBE4BB3-95B4-98A4-4376-35C849B1B2A9}"/>
              </a:ext>
            </a:extLst>
          </p:cNvPr>
          <p:cNvSpPr/>
          <p:nvPr/>
        </p:nvSpPr>
        <p:spPr>
          <a:xfrm>
            <a:off x="9315919" y="556133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lvl="0" algn="ctr"/>
            <a:r>
              <a:rPr lang="da-DK" sz="1400" dirty="0">
                <a:latin typeface="Monofonto" panose="02010609020000000000" pitchFamily="49" charset="0"/>
                <a:ea typeface="Calibri" panose="020F0502020204030204" pitchFamily="34" charset="0"/>
                <a:cs typeface="Times New Roman" panose="02020603050405020304" pitchFamily="18" charset="0"/>
              </a:rPr>
              <a:t>ANDET</a:t>
            </a:r>
          </a:p>
        </p:txBody>
      </p:sp>
      <p:sp>
        <p:nvSpPr>
          <p:cNvPr id="15" name="Afrundet rektangel 14">
            <a:extLst>
              <a:ext uri="{FF2B5EF4-FFF2-40B4-BE49-F238E27FC236}">
                <a16:creationId xmlns:a16="http://schemas.microsoft.com/office/drawing/2014/main" id="{F2A07A2B-FD69-1579-DE60-E98F6733481E}"/>
              </a:ext>
            </a:extLst>
          </p:cNvPr>
          <p:cNvSpPr/>
          <p:nvPr/>
        </p:nvSpPr>
        <p:spPr>
          <a:xfrm>
            <a:off x="5121842" y="1081668"/>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dirty="0">
                <a:latin typeface="Monofonto" panose="02010609020000000000" pitchFamily="49" charset="0"/>
                <a:ea typeface="Calibri" panose="020F0502020204030204" pitchFamily="34" charset="0"/>
                <a:cs typeface="Times New Roman" panose="02020603050405020304" pitchFamily="18" charset="0"/>
              </a:rPr>
              <a:t>LIVSSITUATION</a:t>
            </a:r>
            <a:endParaRPr lang="da-DK" sz="1400" dirty="0">
              <a:solidFill>
                <a:schemeClr val="bg1"/>
              </a:solidFill>
              <a:latin typeface="Monofonto" panose="02010609020000000000" pitchFamily="49" charset="0"/>
            </a:endParaRPr>
          </a:p>
        </p:txBody>
      </p:sp>
      <p:sp>
        <p:nvSpPr>
          <p:cNvPr id="16" name="Tekstfelt 15">
            <a:extLst>
              <a:ext uri="{FF2B5EF4-FFF2-40B4-BE49-F238E27FC236}">
                <a16:creationId xmlns:a16="http://schemas.microsoft.com/office/drawing/2014/main" id="{B2417BAF-7829-62AA-060A-679F4CF2C8C2}"/>
              </a:ext>
            </a:extLst>
          </p:cNvPr>
          <p:cNvSpPr txBox="1"/>
          <p:nvPr/>
        </p:nvSpPr>
        <p:spPr>
          <a:xfrm>
            <a:off x="3677200" y="1378230"/>
            <a:ext cx="4525598" cy="1231106"/>
          </a:xfrm>
          <a:prstGeom prst="rect">
            <a:avLst/>
          </a:prstGeom>
          <a:noFill/>
        </p:spPr>
        <p:txBody>
          <a:bodyPr wrap="none" rtlCol="0">
            <a:spAutoFit/>
          </a:bodyPr>
          <a:lstStyle/>
          <a:p>
            <a:pPr marL="342900" lvl="0" indent="-342900" algn="just">
              <a:buFont typeface="Arial" panose="020B0604020202020204" pitchFamily="34" charset="0"/>
              <a:buChar char=""/>
            </a:pPr>
            <a:r>
              <a:rPr lang="da-DK" sz="1400" b="1" dirty="0">
                <a:latin typeface="Monofonto" panose="02010609020000000000" pitchFamily="49" charset="0"/>
                <a:ea typeface="Calibri" panose="020F0502020204030204" pitchFamily="34" charset="0"/>
                <a:cs typeface="Times New Roman" panose="02020603050405020304" pitchFamily="18" charset="0"/>
              </a:rPr>
              <a:t>De tre liv</a:t>
            </a:r>
            <a:endParaRPr lang="da-DK" sz="1400" dirty="0">
              <a:latin typeface="Monofonto" panose="02010609020000000000" pitchFamily="49" charset="0"/>
              <a:ea typeface="Calibri" panose="020F0502020204030204" pitchFamily="34" charset="0"/>
              <a:cs typeface="Times New Roman" panose="02020603050405020304" pitchFamily="18" charset="0"/>
            </a:endParaRP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Skole-/arbejdsliv, Fritidsliv, Privatliv</a:t>
            </a: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Generel trivsel</a:t>
            </a:r>
          </a:p>
          <a:p>
            <a:pPr marL="342900" lvl="0" indent="-342900" algn="just">
              <a:buFont typeface="Arial" panose="020B0604020202020204" pitchFamily="34" charset="0"/>
              <a:buChar char=""/>
            </a:pPr>
            <a:r>
              <a:rPr lang="da-DK" sz="1400" b="1" dirty="0">
                <a:latin typeface="Monofonto" panose="02010609020000000000" pitchFamily="49" charset="0"/>
                <a:ea typeface="Calibri" panose="020F0502020204030204" pitchFamily="34" charset="0"/>
                <a:cs typeface="Times New Roman" panose="02020603050405020304" pitchFamily="18" charset="0"/>
              </a:rPr>
              <a:t>Relationer</a:t>
            </a:r>
            <a:endParaRPr lang="da-DK" sz="1400" dirty="0">
              <a:latin typeface="Monofonto" panose="02010609020000000000" pitchFamily="49" charset="0"/>
              <a:ea typeface="Calibri" panose="020F0502020204030204" pitchFamily="34" charset="0"/>
              <a:cs typeface="Times New Roman" panose="02020603050405020304" pitchFamily="18" charset="0"/>
            </a:endParaRPr>
          </a:p>
          <a:p>
            <a:endParaRPr lang="da-DK" dirty="0"/>
          </a:p>
        </p:txBody>
      </p:sp>
      <p:sp>
        <p:nvSpPr>
          <p:cNvPr id="18" name="Tekstfelt 17">
            <a:extLst>
              <a:ext uri="{FF2B5EF4-FFF2-40B4-BE49-F238E27FC236}">
                <a16:creationId xmlns:a16="http://schemas.microsoft.com/office/drawing/2014/main" id="{9A47DE21-1C40-C4CB-A20D-BF561B7F6FD5}"/>
              </a:ext>
            </a:extLst>
          </p:cNvPr>
          <p:cNvSpPr txBox="1"/>
          <p:nvPr/>
        </p:nvSpPr>
        <p:spPr>
          <a:xfrm>
            <a:off x="635183" y="3470994"/>
            <a:ext cx="3757973" cy="954107"/>
          </a:xfrm>
          <a:prstGeom prst="rect">
            <a:avLst/>
          </a:prstGeom>
          <a:noFill/>
        </p:spPr>
        <p:txBody>
          <a:bodyPr wrap="square">
            <a:spAutoFit/>
          </a:bodyPr>
          <a:lstStyle/>
          <a:p>
            <a:pPr marL="342900" lvl="0" indent="-342900" algn="just">
              <a:buFont typeface="Arial" panose="020B0604020202020204" pitchFamily="34" charset="0"/>
              <a:buChar char=""/>
            </a:pPr>
            <a:r>
              <a:rPr lang="da-DK" sz="1400" b="1" dirty="0">
                <a:effectLst/>
                <a:latin typeface="Monofonto" panose="02010609020000000000" pitchFamily="49" charset="0"/>
                <a:ea typeface="Calibri" panose="020F0502020204030204" pitchFamily="34" charset="0"/>
                <a:cs typeface="Times New Roman" panose="02020603050405020304" pitchFamily="18" charset="0"/>
              </a:rPr>
              <a:t>Hvad drømmer du om i forhold til fodbold?</a:t>
            </a:r>
          </a:p>
          <a:p>
            <a:pPr marL="742950" lvl="1" indent="-285750" algn="just">
              <a:buFont typeface="+mj-lt"/>
              <a:buAutoNum type="alphaLcPeriod"/>
            </a:pPr>
            <a:r>
              <a:rPr lang="da-DK" sz="1400" b="1" dirty="0">
                <a:effectLst/>
                <a:latin typeface="Monofonto" panose="02010609020000000000" pitchFamily="49" charset="0"/>
                <a:ea typeface="Calibri" panose="020F0502020204030204" pitchFamily="34" charset="0"/>
                <a:cs typeface="Times New Roman" panose="02020603050405020304" pitchFamily="18" charset="0"/>
              </a:rPr>
              <a:t>Motivationsdrivere</a:t>
            </a:r>
          </a:p>
          <a:p>
            <a:pPr marL="742950" lvl="1" indent="-285750" algn="just">
              <a:buFont typeface="+mj-lt"/>
              <a:buAutoNum type="alphaLcPeriod"/>
            </a:pPr>
            <a:r>
              <a:rPr lang="da-DK" sz="1400" b="1" dirty="0">
                <a:effectLst/>
                <a:latin typeface="Monofonto" panose="02010609020000000000" pitchFamily="49" charset="0"/>
                <a:ea typeface="Calibri" panose="020F0502020204030204" pitchFamily="34" charset="0"/>
                <a:cs typeface="Times New Roman" panose="02020603050405020304" pitchFamily="18" charset="0"/>
              </a:rPr>
              <a:t>Engagement </a:t>
            </a:r>
          </a:p>
        </p:txBody>
      </p:sp>
      <p:sp>
        <p:nvSpPr>
          <p:cNvPr id="19" name="Tekstfelt 18">
            <a:extLst>
              <a:ext uri="{FF2B5EF4-FFF2-40B4-BE49-F238E27FC236}">
                <a16:creationId xmlns:a16="http://schemas.microsoft.com/office/drawing/2014/main" id="{F679D81E-4611-EFEA-163E-522D23D1FD24}"/>
              </a:ext>
            </a:extLst>
          </p:cNvPr>
          <p:cNvSpPr txBox="1"/>
          <p:nvPr/>
        </p:nvSpPr>
        <p:spPr>
          <a:xfrm>
            <a:off x="6194845" y="3170066"/>
            <a:ext cx="5997155" cy="2092881"/>
          </a:xfrm>
          <a:prstGeom prst="rect">
            <a:avLst/>
          </a:prstGeom>
          <a:noFill/>
        </p:spPr>
        <p:txBody>
          <a:bodyPr wrap="none" rtlCol="0">
            <a:spAutoFit/>
          </a:bodyPr>
          <a:lstStyle/>
          <a:p>
            <a:pPr marL="342900" lvl="0" indent="-342900" algn="just">
              <a:buFont typeface="Arial" panose="020B0604020202020204" pitchFamily="34" charset="0"/>
              <a:buChar char=""/>
            </a:pPr>
            <a:r>
              <a:rPr lang="da-DK" sz="1400" b="1" dirty="0">
                <a:latin typeface="Monofonto" panose="02010609020000000000" pitchFamily="49" charset="0"/>
                <a:ea typeface="Calibri" panose="020F0502020204030204" pitchFamily="34" charset="0"/>
                <a:cs typeface="Times New Roman" panose="02020603050405020304" pitchFamily="18" charset="0"/>
              </a:rPr>
              <a:t>Hvad var målsætningen fra sidste spillerudviklingssamtale? </a:t>
            </a:r>
            <a:endParaRPr lang="da-DK" sz="1400" dirty="0">
              <a:latin typeface="Monofonto" panose="02010609020000000000" pitchFamily="49" charset="0"/>
              <a:ea typeface="Calibri" panose="020F0502020204030204" pitchFamily="34" charset="0"/>
              <a:cs typeface="Times New Roman" panose="02020603050405020304" pitchFamily="18" charset="0"/>
            </a:endParaRP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Opnået/ikke opnået? Hvorfor?</a:t>
            </a:r>
          </a:p>
          <a:p>
            <a:pPr marL="342900" lvl="0" indent="-342900" algn="just">
              <a:buFont typeface="Arial" panose="020B0604020202020204" pitchFamily="34" charset="0"/>
              <a:buChar char=""/>
            </a:pPr>
            <a:r>
              <a:rPr lang="da-DK" sz="1400" b="1" dirty="0">
                <a:latin typeface="Monofonto" panose="02010609020000000000" pitchFamily="49" charset="0"/>
                <a:ea typeface="Calibri" panose="020F0502020204030204" pitchFamily="34" charset="0"/>
                <a:cs typeface="Times New Roman" panose="02020603050405020304" pitchFamily="18" charset="0"/>
              </a:rPr>
              <a:t>Spillertyper</a:t>
            </a:r>
            <a:endParaRPr lang="da-DK" sz="1400" dirty="0">
              <a:latin typeface="Monofonto" panose="02010609020000000000" pitchFamily="49" charset="0"/>
              <a:ea typeface="Calibri" panose="020F0502020204030204" pitchFamily="34" charset="0"/>
              <a:cs typeface="Times New Roman" panose="02020603050405020304" pitchFamily="18" charset="0"/>
            </a:endParaRP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Teknisk, Taktisk, Fysisk, Mentalt </a:t>
            </a: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Værdiordene (Hårdt arbejde, Omtanke, Tydelighed)</a:t>
            </a:r>
          </a:p>
          <a:p>
            <a:pPr marL="342900" lvl="0" indent="-342900" algn="just">
              <a:buFont typeface="Arial" panose="020B0604020202020204" pitchFamily="34" charset="0"/>
              <a:buChar char=""/>
            </a:pPr>
            <a:r>
              <a:rPr lang="da-DK" sz="1400" b="1" dirty="0">
                <a:latin typeface="Monofonto" panose="02010609020000000000" pitchFamily="49" charset="0"/>
                <a:ea typeface="Calibri" panose="020F0502020204030204" pitchFamily="34" charset="0"/>
                <a:cs typeface="Times New Roman" panose="02020603050405020304" pitchFamily="18" charset="0"/>
              </a:rPr>
              <a:t>Vores vurdering</a:t>
            </a:r>
            <a:endParaRPr lang="da-DK" sz="1400" dirty="0">
              <a:latin typeface="Monofonto" panose="02010609020000000000" pitchFamily="49" charset="0"/>
              <a:ea typeface="Calibri" panose="020F0502020204030204" pitchFamily="34" charset="0"/>
              <a:cs typeface="Times New Roman" panose="02020603050405020304" pitchFamily="18" charset="0"/>
            </a:endParaRP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Aktuel Spillertype forventning ift. årgang</a:t>
            </a:r>
          </a:p>
          <a:p>
            <a:pPr marL="742950" lvl="1" indent="-285750" algn="just">
              <a:buFont typeface="+mj-lt"/>
              <a:buAutoNum type="alphaLcPeriod"/>
            </a:pPr>
            <a:r>
              <a:rPr lang="da-DK" sz="1400" dirty="0">
                <a:latin typeface="Monofonto" panose="02010609020000000000" pitchFamily="49" charset="0"/>
                <a:ea typeface="Calibri" panose="020F0502020204030204" pitchFamily="34" charset="0"/>
                <a:cs typeface="Times New Roman" panose="02020603050405020304" pitchFamily="18" charset="0"/>
              </a:rPr>
              <a:t>Fremtidig potentiale</a:t>
            </a:r>
          </a:p>
          <a:p>
            <a:endParaRPr lang="da-DK" dirty="0"/>
          </a:p>
        </p:txBody>
      </p:sp>
      <p:sp>
        <p:nvSpPr>
          <p:cNvPr id="22" name="Tekstfelt 21">
            <a:extLst>
              <a:ext uri="{FF2B5EF4-FFF2-40B4-BE49-F238E27FC236}">
                <a16:creationId xmlns:a16="http://schemas.microsoft.com/office/drawing/2014/main" id="{53E4D83D-7028-A377-6DD1-B0EC243A9D8B}"/>
              </a:ext>
            </a:extLst>
          </p:cNvPr>
          <p:cNvSpPr txBox="1"/>
          <p:nvPr/>
        </p:nvSpPr>
        <p:spPr>
          <a:xfrm>
            <a:off x="217849" y="5797801"/>
            <a:ext cx="8071440" cy="954107"/>
          </a:xfrm>
          <a:prstGeom prst="rect">
            <a:avLst/>
          </a:prstGeom>
          <a:noFill/>
        </p:spPr>
        <p:txBody>
          <a:bodyPr wrap="none" rtlCol="0">
            <a:spAutoFit/>
          </a:bodyPr>
          <a:lstStyle/>
          <a:p>
            <a:pPr marL="342900" lvl="0" indent="-342900" algn="just">
              <a:buFont typeface="Arial" panose="020B0604020202020204" pitchFamily="34" charset="0"/>
              <a:buChar char=""/>
            </a:pPr>
            <a:r>
              <a:rPr lang="da-DK" sz="1400" dirty="0">
                <a:latin typeface="Monofonto" panose="02010609020000000000" pitchFamily="49" charset="0"/>
                <a:ea typeface="Calibri" panose="020F0502020204030204" pitchFamily="34" charset="0"/>
                <a:cs typeface="Times New Roman" panose="02020603050405020304" pitchFamily="18" charset="0"/>
              </a:rPr>
              <a:t>Hvordan er vejen til drømmen?</a:t>
            </a:r>
          </a:p>
          <a:p>
            <a:pPr marL="342900" lvl="0" indent="-342900" algn="just">
              <a:buFont typeface="Arial" panose="020B0604020202020204" pitchFamily="34" charset="0"/>
              <a:buChar char=""/>
            </a:pPr>
            <a:r>
              <a:rPr lang="da-DK" sz="1400" dirty="0">
                <a:latin typeface="Monofonto" panose="02010609020000000000" pitchFamily="49" charset="0"/>
                <a:ea typeface="Calibri" panose="020F0502020204030204" pitchFamily="34" charset="0"/>
                <a:cs typeface="Times New Roman" panose="02020603050405020304" pitchFamily="18" charset="0"/>
              </a:rPr>
              <a:t>SMART-ØF (Specifikt-målbart-attraktivt-realistisk-tid-økologisk-positivt formuleret)</a:t>
            </a:r>
          </a:p>
          <a:p>
            <a:pPr marL="342900" lvl="0" indent="-342900" algn="just">
              <a:buFont typeface="Arial" panose="020B0604020202020204" pitchFamily="34" charset="0"/>
              <a:buChar char=""/>
            </a:pPr>
            <a:r>
              <a:rPr lang="da-DK" sz="1400" dirty="0">
                <a:latin typeface="Monofonto" panose="02010609020000000000" pitchFamily="49" charset="0"/>
                <a:ea typeface="Calibri" panose="020F0502020204030204" pitchFamily="34" charset="0"/>
                <a:cs typeface="Times New Roman" panose="02020603050405020304" pitchFamily="18" charset="0"/>
              </a:rPr>
              <a:t>Hvad kan vi som klub/trænere/ledere gøre for at du lykkes?</a:t>
            </a:r>
          </a:p>
          <a:p>
            <a:endParaRPr lang="da-DK" sz="1400" dirty="0"/>
          </a:p>
        </p:txBody>
      </p:sp>
      <p:sp>
        <p:nvSpPr>
          <p:cNvPr id="24" name="Tekstfelt 23">
            <a:extLst>
              <a:ext uri="{FF2B5EF4-FFF2-40B4-BE49-F238E27FC236}">
                <a16:creationId xmlns:a16="http://schemas.microsoft.com/office/drawing/2014/main" id="{AAAE0F4A-2947-054E-5178-FA12A9DC8093}"/>
              </a:ext>
            </a:extLst>
          </p:cNvPr>
          <p:cNvSpPr txBox="1"/>
          <p:nvPr/>
        </p:nvSpPr>
        <p:spPr>
          <a:xfrm>
            <a:off x="8908235" y="5861703"/>
            <a:ext cx="2915394" cy="307777"/>
          </a:xfrm>
          <a:prstGeom prst="rect">
            <a:avLst/>
          </a:prstGeom>
          <a:noFill/>
        </p:spPr>
        <p:txBody>
          <a:bodyPr wrap="square">
            <a:spAutoFit/>
          </a:bodyPr>
          <a:lstStyle/>
          <a:p>
            <a:pPr marL="171450" lvl="0" indent="-171450" algn="just">
              <a:buFont typeface="Arial" panose="020B0604020202020204" pitchFamily="34" charset="0"/>
              <a:buChar char="•"/>
            </a:pPr>
            <a:r>
              <a:rPr lang="da-DK" sz="1400" dirty="0">
                <a:effectLst/>
                <a:latin typeface="Monofonto" panose="02010609020000000000" pitchFamily="49" charset="0"/>
                <a:ea typeface="Calibri" panose="020F0502020204030204" pitchFamily="34" charset="0"/>
                <a:cs typeface="Times New Roman" panose="02020603050405020304" pitchFamily="18" charset="0"/>
              </a:rPr>
              <a:t>Optræning (mængde, udbytte)</a:t>
            </a:r>
          </a:p>
        </p:txBody>
      </p:sp>
    </p:spTree>
    <p:extLst>
      <p:ext uri="{BB962C8B-B14F-4D97-AF65-F5344CB8AC3E}">
        <p14:creationId xmlns:p14="http://schemas.microsoft.com/office/powerpoint/2010/main" val="2430979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2DAD4-DB2E-AD28-E4F9-46D725A71F08}"/>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1DCF8142-8911-1064-F524-4E8015044866}"/>
              </a:ext>
            </a:extLst>
          </p:cNvPr>
          <p:cNvSpPr/>
          <p:nvPr/>
        </p:nvSpPr>
        <p:spPr>
          <a:xfrm>
            <a:off x="7908851" y="107923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555CDB93-F6D0-45CE-623D-8188F09D26CB}"/>
              </a:ext>
            </a:extLst>
          </p:cNvPr>
          <p:cNvSpPr/>
          <p:nvPr/>
        </p:nvSpPr>
        <p:spPr>
          <a:xfrm>
            <a:off x="7980627" y="245248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C9942604-AD57-8EFA-5BBC-0EEA85BD6D6B}"/>
              </a:ext>
            </a:extLst>
          </p:cNvPr>
          <p:cNvSpPr/>
          <p:nvPr/>
        </p:nvSpPr>
        <p:spPr>
          <a:xfrm>
            <a:off x="6300336" y="155302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13824B91-5743-A99F-1AE2-D62B94C8B197}"/>
              </a:ext>
            </a:extLst>
          </p:cNvPr>
          <p:cNvSpPr/>
          <p:nvPr/>
        </p:nvSpPr>
        <p:spPr>
          <a:xfrm>
            <a:off x="6240530" y="2933898"/>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Arbejde med rotationer</a:t>
            </a:r>
          </a:p>
          <a:p>
            <a:r>
              <a:rPr lang="da-DK" sz="1600" dirty="0">
                <a:solidFill>
                  <a:schemeClr val="accent6">
                    <a:lumMod val="75000"/>
                  </a:schemeClr>
                </a:solidFill>
                <a:latin typeface="Monofonto" panose="02010609020000000000" pitchFamily="49" charset="0"/>
              </a:rPr>
              <a:t>Skabe &amp; udnytte rum</a:t>
            </a:r>
          </a:p>
          <a:p>
            <a:r>
              <a:rPr lang="da-DK" sz="1600" dirty="0">
                <a:solidFill>
                  <a:schemeClr val="accent6">
                    <a:lumMod val="75000"/>
                  </a:schemeClr>
                </a:solidFill>
                <a:latin typeface="Monofonto" panose="02010609020000000000" pitchFamily="49" charset="0"/>
              </a:rPr>
              <a:t>Forsvare fremad</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3C8218BE-0910-3880-5C8C-A42D884AF5C8}"/>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B5877DAA-F6C0-1DDE-012E-6CFF6C170E1F}"/>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FD52B3E1-5B02-F6E2-5F75-81B60DDCD936}"/>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4D00F9A5-B0A2-DDA3-743F-6BE6A493FA42}"/>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04615639-C437-E2AA-F167-4D5080F22B5D}"/>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62557EB4-E0EB-BEB6-ACB8-5FA41FCB69A3}"/>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8D342379-55A1-BA8F-82E6-5022F717C826}"/>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6F19123A-2472-EF8C-F3A2-CECEEE38BC3A}"/>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0954D66D-A718-BDAA-1717-12AC4EB1A218}"/>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7F7544B9-75D7-BE77-2CC3-FAE31C053D1E}"/>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21C3B715-A963-250E-7E40-6E7A04C7F57D}"/>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AC2D2044-2656-FE70-EE67-3E33C5051632}"/>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CC927D13-225B-05DE-F505-46357829BDA8}"/>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C413282E-88C4-CBA9-A45D-9BA5E401EB29}"/>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422AF947-E68A-1D0F-D333-2A2BFF8CA87E}"/>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A22846DD-A308-C2EA-2BA0-2DBBD163FC93}"/>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7B2C4C2E-D3CE-1548-1463-AB14E9963E1C}"/>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A4F2C0DB-5447-5244-C48D-4D29AF6E2412}"/>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FB523516-C878-A856-EA2F-9A0DC30901FF}"/>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A2FA65D4-B03F-02FA-8AD1-82F6788731E3}"/>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FD2DDC64-9C61-EBCB-ABE3-3DD5B27EB275}"/>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1D023C6B-9BF4-FC57-51C8-AD51E9754F5B}"/>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BFB60CBE-CBFE-CD7D-7CAF-54975CA81921}"/>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5CC82754-7B9C-B911-7C2E-66811C103EF1}"/>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AD84C574-F22B-C042-1552-7BD90B80B876}"/>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A571DFD7-32E9-5629-D2E3-E57C09E9D463}"/>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CBCDC626-BB72-4BA6-C612-3406D4ECDBCE}"/>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54EE9C20-743E-A370-DED6-CF2E5A5AE4B7}"/>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3F6416CC-555F-4792-32C6-1926530CFEF9}"/>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9148568D-F32E-AC84-28AF-B372C8C6C666}"/>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6C3B4CFF-C322-7348-36D6-7DAF1CDC70C9}"/>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8978DB85-1BD8-C585-31F6-7EC5305BDA35}"/>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037CC08B-110C-6FE7-5E86-FCA39D9CCBB7}"/>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7D3C3425-0933-DB9C-EEA8-04A20DAD683E}"/>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F6C91513-5235-C54A-BC61-B45D2CB6F7E4}"/>
              </a:ext>
            </a:extLst>
          </p:cNvPr>
          <p:cNvSpPr txBox="1"/>
          <p:nvPr/>
        </p:nvSpPr>
        <p:spPr>
          <a:xfrm>
            <a:off x="7701242" y="180023"/>
            <a:ext cx="2698175" cy="523220"/>
          </a:xfrm>
          <a:custGeom>
            <a:avLst/>
            <a:gdLst>
              <a:gd name="connsiteX0" fmla="*/ 0 w 2698175"/>
              <a:gd name="connsiteY0" fmla="*/ 0 h 523220"/>
              <a:gd name="connsiteX1" fmla="*/ 647562 w 2698175"/>
              <a:gd name="connsiteY1" fmla="*/ 0 h 523220"/>
              <a:gd name="connsiteX2" fmla="*/ 1241161 w 2698175"/>
              <a:gd name="connsiteY2" fmla="*/ 0 h 523220"/>
              <a:gd name="connsiteX3" fmla="*/ 1969668 w 2698175"/>
              <a:gd name="connsiteY3" fmla="*/ 0 h 523220"/>
              <a:gd name="connsiteX4" fmla="*/ 2698175 w 2698175"/>
              <a:gd name="connsiteY4" fmla="*/ 0 h 523220"/>
              <a:gd name="connsiteX5" fmla="*/ 2698175 w 2698175"/>
              <a:gd name="connsiteY5" fmla="*/ 523220 h 523220"/>
              <a:gd name="connsiteX6" fmla="*/ 2077595 w 2698175"/>
              <a:gd name="connsiteY6" fmla="*/ 523220 h 523220"/>
              <a:gd name="connsiteX7" fmla="*/ 1457015 w 2698175"/>
              <a:gd name="connsiteY7" fmla="*/ 523220 h 523220"/>
              <a:gd name="connsiteX8" fmla="*/ 728507 w 2698175"/>
              <a:gd name="connsiteY8" fmla="*/ 523220 h 523220"/>
              <a:gd name="connsiteX9" fmla="*/ 0 w 2698175"/>
              <a:gd name="connsiteY9" fmla="*/ 523220 h 523220"/>
              <a:gd name="connsiteX10" fmla="*/ 0 w 2698175"/>
              <a:gd name="connsiteY10"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98175" h="523220" extrusionOk="0">
                <a:moveTo>
                  <a:pt x="0" y="0"/>
                </a:moveTo>
                <a:cubicBezTo>
                  <a:pt x="278786" y="-531"/>
                  <a:pt x="404025" y="-13456"/>
                  <a:pt x="647562" y="0"/>
                </a:cubicBezTo>
                <a:cubicBezTo>
                  <a:pt x="891099" y="13456"/>
                  <a:pt x="985403" y="12105"/>
                  <a:pt x="1241161" y="0"/>
                </a:cubicBezTo>
                <a:cubicBezTo>
                  <a:pt x="1496919" y="-12105"/>
                  <a:pt x="1793455" y="8525"/>
                  <a:pt x="1969668" y="0"/>
                </a:cubicBezTo>
                <a:cubicBezTo>
                  <a:pt x="2145881" y="-8525"/>
                  <a:pt x="2341609" y="17185"/>
                  <a:pt x="2698175" y="0"/>
                </a:cubicBezTo>
                <a:cubicBezTo>
                  <a:pt x="2721287" y="254862"/>
                  <a:pt x="2715764" y="310615"/>
                  <a:pt x="2698175" y="523220"/>
                </a:cubicBezTo>
                <a:cubicBezTo>
                  <a:pt x="2392631" y="493152"/>
                  <a:pt x="2337133" y="506196"/>
                  <a:pt x="2077595" y="523220"/>
                </a:cubicBezTo>
                <a:cubicBezTo>
                  <a:pt x="1818057" y="540244"/>
                  <a:pt x="1724074" y="544038"/>
                  <a:pt x="1457015" y="523220"/>
                </a:cubicBezTo>
                <a:cubicBezTo>
                  <a:pt x="1189956" y="502402"/>
                  <a:pt x="1065206" y="523513"/>
                  <a:pt x="728507" y="523220"/>
                </a:cubicBezTo>
                <a:cubicBezTo>
                  <a:pt x="391808" y="522927"/>
                  <a:pt x="210427" y="529972"/>
                  <a:pt x="0" y="523220"/>
                </a:cubicBezTo>
                <a:cubicBezTo>
                  <a:pt x="20967" y="296089"/>
                  <a:pt x="-10113" y="24844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SPILLENDE BACK</a:t>
            </a:r>
          </a:p>
        </p:txBody>
      </p:sp>
      <p:sp>
        <p:nvSpPr>
          <p:cNvPr id="64" name="Tekstfelt 63">
            <a:extLst>
              <a:ext uri="{FF2B5EF4-FFF2-40B4-BE49-F238E27FC236}">
                <a16:creationId xmlns:a16="http://schemas.microsoft.com/office/drawing/2014/main" id="{5747CD6C-0911-AC76-9B7A-CCCB1469728F}"/>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71278E4B-6E39-C177-5914-5B2F2FC46C8C}"/>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4EF5A97A-C989-A0E3-C254-2FB0B709FAF1}"/>
              </a:ext>
            </a:extLst>
          </p:cNvPr>
          <p:cNvSpPr txBox="1"/>
          <p:nvPr/>
        </p:nvSpPr>
        <p:spPr>
          <a:xfrm>
            <a:off x="6341862" y="1551450"/>
            <a:ext cx="1518364"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Pasningsstærk</a:t>
            </a:r>
          </a:p>
        </p:txBody>
      </p:sp>
      <p:sp>
        <p:nvSpPr>
          <p:cNvPr id="12" name="Tekstfelt 11">
            <a:extLst>
              <a:ext uri="{FF2B5EF4-FFF2-40B4-BE49-F238E27FC236}">
                <a16:creationId xmlns:a16="http://schemas.microsoft.com/office/drawing/2014/main" id="{9745C732-E6E1-8017-B96C-516AB3169BB3}"/>
              </a:ext>
            </a:extLst>
          </p:cNvPr>
          <p:cNvSpPr txBox="1"/>
          <p:nvPr/>
        </p:nvSpPr>
        <p:spPr>
          <a:xfrm>
            <a:off x="6356136" y="1798287"/>
            <a:ext cx="192873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Orienteringsstærk</a:t>
            </a:r>
          </a:p>
        </p:txBody>
      </p:sp>
      <p:sp>
        <p:nvSpPr>
          <p:cNvPr id="13" name="Tekstfelt 12">
            <a:extLst>
              <a:ext uri="{FF2B5EF4-FFF2-40B4-BE49-F238E27FC236}">
                <a16:creationId xmlns:a16="http://schemas.microsoft.com/office/drawing/2014/main" id="{AB56F9D6-C2B9-C88F-1CC6-FDB378914D4C}"/>
              </a:ext>
            </a:extLst>
          </p:cNvPr>
          <p:cNvSpPr txBox="1"/>
          <p:nvPr/>
        </p:nvSpPr>
        <p:spPr>
          <a:xfrm>
            <a:off x="6348366" y="2050437"/>
            <a:ext cx="264687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Håndtere 1v1 situationer</a:t>
            </a:r>
          </a:p>
        </p:txBody>
      </p:sp>
      <p:sp>
        <p:nvSpPr>
          <p:cNvPr id="14" name="Afrundet rektangel 13">
            <a:extLst>
              <a:ext uri="{FF2B5EF4-FFF2-40B4-BE49-F238E27FC236}">
                <a16:creationId xmlns:a16="http://schemas.microsoft.com/office/drawing/2014/main" id="{778A68BD-9F25-1AFD-282E-150749AAE099}"/>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4FC4F02F-C117-02A9-ECD2-6848F236B3E2}"/>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DB76D1C6-1DD3-6C05-C78D-105F140E13AF}"/>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31" name="Tekstfelt 30">
            <a:extLst>
              <a:ext uri="{FF2B5EF4-FFF2-40B4-BE49-F238E27FC236}">
                <a16:creationId xmlns:a16="http://schemas.microsoft.com/office/drawing/2014/main" id="{C0D57641-295C-ADEE-A1BE-97B4958740EF}"/>
              </a:ext>
            </a:extLst>
          </p:cNvPr>
          <p:cNvSpPr txBox="1"/>
          <p:nvPr/>
        </p:nvSpPr>
        <p:spPr>
          <a:xfrm>
            <a:off x="11496284" y="158370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7" name="Tekstfelt 46">
            <a:extLst>
              <a:ext uri="{FF2B5EF4-FFF2-40B4-BE49-F238E27FC236}">
                <a16:creationId xmlns:a16="http://schemas.microsoft.com/office/drawing/2014/main" id="{E8830E11-CE2C-C05E-A250-98A195E1B379}"/>
              </a:ext>
            </a:extLst>
          </p:cNvPr>
          <p:cNvSpPr txBox="1"/>
          <p:nvPr/>
        </p:nvSpPr>
        <p:spPr>
          <a:xfrm>
            <a:off x="11496284" y="183259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0" name="Tekstfelt 49">
            <a:extLst>
              <a:ext uri="{FF2B5EF4-FFF2-40B4-BE49-F238E27FC236}">
                <a16:creationId xmlns:a16="http://schemas.microsoft.com/office/drawing/2014/main" id="{E6E4C0D1-EBDE-0F50-7848-F026F1014190}"/>
              </a:ext>
            </a:extLst>
          </p:cNvPr>
          <p:cNvSpPr txBox="1"/>
          <p:nvPr/>
        </p:nvSpPr>
        <p:spPr>
          <a:xfrm>
            <a:off x="11500333" y="209371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1" name="Tekstfelt 50">
            <a:extLst>
              <a:ext uri="{FF2B5EF4-FFF2-40B4-BE49-F238E27FC236}">
                <a16:creationId xmlns:a16="http://schemas.microsoft.com/office/drawing/2014/main" id="{549DBE8B-56C5-4CBC-3697-C6ABFE290BDC}"/>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2" name="Tekstfelt 61">
            <a:extLst>
              <a:ext uri="{FF2B5EF4-FFF2-40B4-BE49-F238E27FC236}">
                <a16:creationId xmlns:a16="http://schemas.microsoft.com/office/drawing/2014/main" id="{B212448B-CFDE-9008-174E-B0CF931C8F62}"/>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6" name="Tekstfelt 65">
            <a:extLst>
              <a:ext uri="{FF2B5EF4-FFF2-40B4-BE49-F238E27FC236}">
                <a16:creationId xmlns:a16="http://schemas.microsoft.com/office/drawing/2014/main" id="{0BD03130-5851-69B8-B0D8-8B07862DA49F}"/>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1514821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79301-1D10-9DF7-6F11-D64824FCD54E}"/>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DBC279C3-264C-2701-50FD-F58B184979C8}"/>
              </a:ext>
            </a:extLst>
          </p:cNvPr>
          <p:cNvSpPr/>
          <p:nvPr/>
        </p:nvSpPr>
        <p:spPr>
          <a:xfrm>
            <a:off x="7908851" y="107923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32E9BF66-0D3F-9D32-2BFB-250CDBDCA0AF}"/>
              </a:ext>
            </a:extLst>
          </p:cNvPr>
          <p:cNvSpPr/>
          <p:nvPr/>
        </p:nvSpPr>
        <p:spPr>
          <a:xfrm>
            <a:off x="7980627" y="245248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DE9E1F4D-1E56-E33E-E2CF-39169CD3F571}"/>
              </a:ext>
            </a:extLst>
          </p:cNvPr>
          <p:cNvSpPr/>
          <p:nvPr/>
        </p:nvSpPr>
        <p:spPr>
          <a:xfrm>
            <a:off x="6300336" y="155302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AF075205-5A6D-1623-8758-1EA8F8BC353E}"/>
              </a:ext>
            </a:extLst>
          </p:cNvPr>
          <p:cNvSpPr/>
          <p:nvPr/>
        </p:nvSpPr>
        <p:spPr>
          <a:xfrm>
            <a:off x="6240530" y="2933898"/>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Gennembrudsstærk – HRA</a:t>
            </a:r>
          </a:p>
          <a:p>
            <a:r>
              <a:rPr lang="da-DK" sz="1600" dirty="0">
                <a:solidFill>
                  <a:schemeClr val="accent6">
                    <a:lumMod val="75000"/>
                  </a:schemeClr>
                </a:solidFill>
                <a:latin typeface="Monofonto" panose="02010609020000000000" pitchFamily="49" charset="0"/>
              </a:rPr>
              <a:t>Angribe frie rum</a:t>
            </a:r>
          </a:p>
          <a:p>
            <a:r>
              <a:rPr lang="da-DK" sz="1600" dirty="0">
                <a:solidFill>
                  <a:schemeClr val="accent6">
                    <a:lumMod val="75000"/>
                  </a:schemeClr>
                </a:solidFill>
                <a:latin typeface="Monofonto" panose="02010609020000000000" pitchFamily="49" charset="0"/>
              </a:rPr>
              <a:t>Forsvare fremad og afklaret på prestriggere</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78388BF6-BBB8-0D28-34F0-CF96CF148A8A}"/>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388FE994-B3DB-5984-CED4-A90F8BED1648}"/>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17E925DC-15C1-8ADE-A11E-7D9ECE286AAF}"/>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B6317608-0DE3-C66A-1F15-E9C558C3D4E2}"/>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6A9185EF-DAFF-F785-4FDC-ADD0761ED20F}"/>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4C2A90B3-F777-E8BD-5A19-0296401E3891}"/>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DEFD722E-89C6-A7C9-C8DD-29B5C7F265BB}"/>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EF684BDA-AC11-B5A1-1843-9748DF06F1E6}"/>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202C323E-9E21-9E48-1C95-DA3883CD08E0}"/>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46DC27BD-4A32-F975-9231-00216C6F1E02}"/>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10F1DE5E-811C-D008-8E35-A1BF22D91B1F}"/>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7EABA80D-68E0-CF77-B549-080BD15A13AE}"/>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D6BC0317-9441-A2D4-ED45-140901FD7BE5}"/>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A72DBB3E-9712-AE73-FD67-9B0E0535BCF3}"/>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684698CC-685C-6560-3712-C87999749990}"/>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8ECB428F-D851-A0F0-93D1-BFBB2F639728}"/>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D779EBB0-3956-B9F3-71C9-2F377B527E16}"/>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9563913C-ADB0-D263-0131-2715441FB0AB}"/>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9A2604B1-F583-762A-661A-C49DDD7F2A08}"/>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0B3770D7-D3F1-B176-8367-276AD3CD4CD2}"/>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8AC0FDCB-E0F0-6E2A-9724-EE67D7A12D70}"/>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77BAC034-A84D-01BA-9B1E-78C298E5D2CC}"/>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A5C6A2CC-8106-D273-02FB-97EBDAA0DED0}"/>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56B1AADD-231F-E245-3D9F-A6211F738E78}"/>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1006F131-BA92-3EFA-B33B-84C29571C809}"/>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7FD7446E-86A7-C6C4-F2D2-3CE53ADDA741}"/>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F87D6D14-1D55-4ECA-5C72-CFC64F604D11}"/>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EC9CC880-F0AE-8B72-B8C2-D3735E8FC37D}"/>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3E7A3FA7-7F61-F187-9F82-F8D47E9ECC48}"/>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A28C58DF-B02A-BC3D-A2DA-D00E7690DEF8}"/>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177BF724-EEA2-D7AF-2DDE-A3F5F0DD5525}"/>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0D3B5E15-1DD3-0FC7-4FC1-687FD28B98CB}"/>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E0A26D51-DC5D-A079-8D9C-7E4AB9176BF9}"/>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2CA7C091-4931-49FB-55E9-94A0D454D29F}"/>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C38F8BB9-910C-2FB4-BEC0-F688269424EB}"/>
              </a:ext>
            </a:extLst>
          </p:cNvPr>
          <p:cNvSpPr txBox="1"/>
          <p:nvPr/>
        </p:nvSpPr>
        <p:spPr>
          <a:xfrm>
            <a:off x="8048383" y="203516"/>
            <a:ext cx="1800493" cy="523220"/>
          </a:xfrm>
          <a:custGeom>
            <a:avLst/>
            <a:gdLst>
              <a:gd name="connsiteX0" fmla="*/ 0 w 1800493"/>
              <a:gd name="connsiteY0" fmla="*/ 0 h 523220"/>
              <a:gd name="connsiteX1" fmla="*/ 582159 w 1800493"/>
              <a:gd name="connsiteY1" fmla="*/ 0 h 523220"/>
              <a:gd name="connsiteX2" fmla="*/ 1128309 w 1800493"/>
              <a:gd name="connsiteY2" fmla="*/ 0 h 523220"/>
              <a:gd name="connsiteX3" fmla="*/ 1800493 w 1800493"/>
              <a:gd name="connsiteY3" fmla="*/ 0 h 523220"/>
              <a:gd name="connsiteX4" fmla="*/ 1800493 w 1800493"/>
              <a:gd name="connsiteY4" fmla="*/ 523220 h 523220"/>
              <a:gd name="connsiteX5" fmla="*/ 1236339 w 1800493"/>
              <a:gd name="connsiteY5" fmla="*/ 523220 h 523220"/>
              <a:gd name="connsiteX6" fmla="*/ 600164 w 1800493"/>
              <a:gd name="connsiteY6" fmla="*/ 523220 h 523220"/>
              <a:gd name="connsiteX7" fmla="*/ 0 w 1800493"/>
              <a:gd name="connsiteY7" fmla="*/ 523220 h 523220"/>
              <a:gd name="connsiteX8" fmla="*/ 0 w 1800493"/>
              <a:gd name="connsiteY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493" h="523220" extrusionOk="0">
                <a:moveTo>
                  <a:pt x="0" y="0"/>
                </a:moveTo>
                <a:cubicBezTo>
                  <a:pt x="174764" y="-18429"/>
                  <a:pt x="342237" y="-25980"/>
                  <a:pt x="582159" y="0"/>
                </a:cubicBezTo>
                <a:cubicBezTo>
                  <a:pt x="822081" y="25980"/>
                  <a:pt x="987167" y="-26409"/>
                  <a:pt x="1128309" y="0"/>
                </a:cubicBezTo>
                <a:cubicBezTo>
                  <a:pt x="1269451" y="26409"/>
                  <a:pt x="1609243" y="-5699"/>
                  <a:pt x="1800493" y="0"/>
                </a:cubicBezTo>
                <a:cubicBezTo>
                  <a:pt x="1810529" y="167463"/>
                  <a:pt x="1774574" y="364065"/>
                  <a:pt x="1800493" y="523220"/>
                </a:cubicBezTo>
                <a:cubicBezTo>
                  <a:pt x="1619804" y="505504"/>
                  <a:pt x="1432043" y="543063"/>
                  <a:pt x="1236339" y="523220"/>
                </a:cubicBezTo>
                <a:cubicBezTo>
                  <a:pt x="1040635" y="503377"/>
                  <a:pt x="794437" y="492875"/>
                  <a:pt x="600164" y="523220"/>
                </a:cubicBezTo>
                <a:cubicBezTo>
                  <a:pt x="405892" y="553565"/>
                  <a:pt x="292242" y="518106"/>
                  <a:pt x="0" y="523220"/>
                </a:cubicBezTo>
                <a:cubicBezTo>
                  <a:pt x="3554" y="392278"/>
                  <a:pt x="-15264" y="19933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POWERBACK</a:t>
            </a:r>
          </a:p>
        </p:txBody>
      </p:sp>
      <p:sp>
        <p:nvSpPr>
          <p:cNvPr id="64" name="Tekstfelt 63">
            <a:extLst>
              <a:ext uri="{FF2B5EF4-FFF2-40B4-BE49-F238E27FC236}">
                <a16:creationId xmlns:a16="http://schemas.microsoft.com/office/drawing/2014/main" id="{F758C5AD-1607-B9E8-D180-4206ECEED6CA}"/>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77259418-247D-1CE1-757C-A2472D2D4C47}"/>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53A1DD8F-B4E2-A513-C919-BEEE5B96EDA6}"/>
              </a:ext>
            </a:extLst>
          </p:cNvPr>
          <p:cNvSpPr txBox="1"/>
          <p:nvPr/>
        </p:nvSpPr>
        <p:spPr>
          <a:xfrm>
            <a:off x="6341862" y="1551450"/>
            <a:ext cx="2236510"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indlægsformer</a:t>
            </a:r>
          </a:p>
        </p:txBody>
      </p:sp>
      <p:sp>
        <p:nvSpPr>
          <p:cNvPr id="12" name="Tekstfelt 11">
            <a:extLst>
              <a:ext uri="{FF2B5EF4-FFF2-40B4-BE49-F238E27FC236}">
                <a16:creationId xmlns:a16="http://schemas.microsoft.com/office/drawing/2014/main" id="{CF3CE470-289B-3F8B-AAD5-3DD0D528CB62}"/>
              </a:ext>
            </a:extLst>
          </p:cNvPr>
          <p:cNvSpPr txBox="1"/>
          <p:nvPr/>
        </p:nvSpPr>
        <p:spPr>
          <a:xfrm>
            <a:off x="6356136" y="1798287"/>
            <a:ext cx="2749471"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Driblinger med temposkift</a:t>
            </a:r>
          </a:p>
        </p:txBody>
      </p:sp>
      <p:sp>
        <p:nvSpPr>
          <p:cNvPr id="13" name="Tekstfelt 12">
            <a:extLst>
              <a:ext uri="{FF2B5EF4-FFF2-40B4-BE49-F238E27FC236}">
                <a16:creationId xmlns:a16="http://schemas.microsoft.com/office/drawing/2014/main" id="{20E41C80-00EF-101D-10C1-F162E4A4D967}"/>
              </a:ext>
            </a:extLst>
          </p:cNvPr>
          <p:cNvSpPr txBox="1"/>
          <p:nvPr/>
        </p:nvSpPr>
        <p:spPr>
          <a:xfrm>
            <a:off x="6348366" y="2050437"/>
            <a:ext cx="1723549"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1v1 def.</a:t>
            </a:r>
          </a:p>
        </p:txBody>
      </p:sp>
      <p:sp>
        <p:nvSpPr>
          <p:cNvPr id="14" name="Afrundet rektangel 13">
            <a:extLst>
              <a:ext uri="{FF2B5EF4-FFF2-40B4-BE49-F238E27FC236}">
                <a16:creationId xmlns:a16="http://schemas.microsoft.com/office/drawing/2014/main" id="{68FD303B-746B-FE35-13ED-822D49FAE258}"/>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3BE12907-B1A3-14A4-C512-26C2FCF4AD5A}"/>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12472B31-B866-1E56-5B65-EF7CF7F65ABD}"/>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09EBC847-F77C-1B45-35F0-8800D35D0827}"/>
              </a:ext>
            </a:extLst>
          </p:cNvPr>
          <p:cNvSpPr txBox="1"/>
          <p:nvPr/>
        </p:nvSpPr>
        <p:spPr>
          <a:xfrm>
            <a:off x="11496284" y="158370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97CF378C-12B9-EF40-2E8A-99B13256E6F4}"/>
              </a:ext>
            </a:extLst>
          </p:cNvPr>
          <p:cNvSpPr txBox="1"/>
          <p:nvPr/>
        </p:nvSpPr>
        <p:spPr>
          <a:xfrm>
            <a:off x="11496284" y="183259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F975E4B0-8419-1E99-432A-17CA9D69D72A}"/>
              </a:ext>
            </a:extLst>
          </p:cNvPr>
          <p:cNvSpPr txBox="1"/>
          <p:nvPr/>
        </p:nvSpPr>
        <p:spPr>
          <a:xfrm>
            <a:off x="11500333" y="209371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F87D3B4E-D1E9-FE30-C380-27A04718386A}"/>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31F27550-12B8-91B9-4243-BEC967418F24}"/>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B4F32CFC-1F04-63F1-B2D6-3FEC55D249AE}"/>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3476882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FE9CC-410D-71F6-28E6-B7D24FF7C9D5}"/>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D2AFDB32-8D99-BE65-C906-15019AC102D9}"/>
              </a:ext>
            </a:extLst>
          </p:cNvPr>
          <p:cNvSpPr/>
          <p:nvPr/>
        </p:nvSpPr>
        <p:spPr>
          <a:xfrm>
            <a:off x="7908851" y="85755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4B996671-2459-A71B-1FDB-984400C234E5}"/>
              </a:ext>
            </a:extLst>
          </p:cNvPr>
          <p:cNvSpPr/>
          <p:nvPr/>
        </p:nvSpPr>
        <p:spPr>
          <a:xfrm>
            <a:off x="7980627" y="223080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9F780B6D-F741-3520-4D5D-F91E0324691C}"/>
              </a:ext>
            </a:extLst>
          </p:cNvPr>
          <p:cNvSpPr/>
          <p:nvPr/>
        </p:nvSpPr>
        <p:spPr>
          <a:xfrm>
            <a:off x="6300336" y="133134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D82CEC94-A4F4-98E3-D9AD-8B4F3EA63A4F}"/>
              </a:ext>
            </a:extLst>
          </p:cNvPr>
          <p:cNvSpPr/>
          <p:nvPr/>
        </p:nvSpPr>
        <p:spPr>
          <a:xfrm>
            <a:off x="6240530" y="2707373"/>
            <a:ext cx="5619600" cy="1040099"/>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Forsvare fremad, turde at stå højt , &amp; sætte modstanderen fast.</a:t>
            </a:r>
          </a:p>
          <a:p>
            <a:r>
              <a:rPr lang="da-DK" sz="1600" dirty="0">
                <a:solidFill>
                  <a:schemeClr val="accent6">
                    <a:lumMod val="75000"/>
                  </a:schemeClr>
                </a:solidFill>
                <a:latin typeface="Monofonto" panose="02010609020000000000" pitchFamily="49" charset="0"/>
              </a:rPr>
              <a:t>Forsvare feltet &amp; afvise indlæg</a:t>
            </a:r>
          </a:p>
          <a:p>
            <a:r>
              <a:rPr lang="da-DK" sz="1600" dirty="0">
                <a:solidFill>
                  <a:schemeClr val="accent3"/>
                </a:solidFill>
                <a:latin typeface="Monofonto" panose="02010609020000000000" pitchFamily="49" charset="0"/>
              </a:rPr>
              <a:t>Turde</a:t>
            </a:r>
            <a:r>
              <a:rPr lang="da-DK" sz="1600" dirty="0">
                <a:solidFill>
                  <a:schemeClr val="accent6">
                    <a:lumMod val="75000"/>
                  </a:schemeClr>
                </a:solidFill>
                <a:latin typeface="Monofonto" panose="02010609020000000000" pitchFamily="49" charset="0"/>
              </a:rPr>
              <a:t> opsøge pres &amp; spille igennem linjer</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290CFE44-5C8F-1EC0-78D4-43FAC1CDFB30}"/>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24AED1EB-D6BB-55FD-A299-66D01B15EAB2}"/>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C7389222-753A-41EB-5180-D239F4A70A77}"/>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1F200FBF-3AD4-48E9-F537-021EAA32AC96}"/>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7AD2E554-3A69-FAA2-5833-021A0807F38B}"/>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6E5E90C0-E92E-3D00-9597-CBC5B9EFFA52}"/>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A1A34C35-8CD0-ECC9-5E28-898B1630C581}"/>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084DD1FD-6777-73EB-FD6D-434276914549}"/>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B3CF51EA-27E0-7C1A-66FB-EC7BBC52B36B}"/>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B6AD931E-2820-F78A-0926-DD0A54D5C769}"/>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A47939EF-B284-2DA8-7434-5DC16E604097}"/>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F5051DF4-7CFB-F5D4-0FF2-9691CE06FD26}"/>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4091DD5B-7AA9-912E-013C-53D0041501DD}"/>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6E9E909A-66C1-45ED-30AC-8921823F2FA3}"/>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A4982D8D-7425-7F01-51E0-305C9ACAFD82}"/>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B5ABEED2-65A1-1FEE-E5A1-7AF9D3D67D1E}"/>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A1D5D4D3-8A8F-2E97-9BCA-4BB386D46443}"/>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CCF9A7DC-2EE3-DD41-C0F0-13A1AD4776EC}"/>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94E9E701-7411-8D71-8889-8F4958B1BC8B}"/>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B9C4EBE4-2E35-C35E-1624-E4D89780E911}"/>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75730434-A528-1F15-4983-A528B3E3364C}"/>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A3B107AF-D40C-4F99-4093-25D41C73C74A}"/>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75B17BE8-96FA-6B9E-198E-AE270EA21877}"/>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4B8C2BB3-B930-A7EA-3238-43C39AAF7869}"/>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7AFA475F-8918-EA34-48DF-E996711DD4EB}"/>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FFAEC9B5-A0B1-0B74-7CE2-F1C7149AC593}"/>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20007C15-9D77-B4D0-FA7D-6848A95282C0}"/>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0A5A2C23-CEAB-5FFF-BCFA-9330084E5350}"/>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9E39F511-5FEC-1347-56AE-1D10667092AF}"/>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D19256AC-BE35-F376-4DBE-69ACFD8915C4}"/>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D2FC4BA2-B679-1DE6-157E-4A4FE8C05BA3}"/>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76C134CE-E89C-793E-0BDB-99394FAE9C50}"/>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99FC8B3F-3021-1345-528F-8FEDC99CD563}"/>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5809A13A-F635-7662-0C75-0AFF53F1EC50}"/>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D90DB251-B66F-3F65-0207-6A40B204A6A2}"/>
              </a:ext>
            </a:extLst>
          </p:cNvPr>
          <p:cNvSpPr txBox="1"/>
          <p:nvPr/>
        </p:nvSpPr>
        <p:spPr>
          <a:xfrm>
            <a:off x="7327937" y="203516"/>
            <a:ext cx="3416320" cy="523220"/>
          </a:xfrm>
          <a:custGeom>
            <a:avLst/>
            <a:gdLst>
              <a:gd name="connsiteX0" fmla="*/ 0 w 3416320"/>
              <a:gd name="connsiteY0" fmla="*/ 0 h 523220"/>
              <a:gd name="connsiteX1" fmla="*/ 649101 w 3416320"/>
              <a:gd name="connsiteY1" fmla="*/ 0 h 523220"/>
              <a:gd name="connsiteX2" fmla="*/ 1229875 w 3416320"/>
              <a:gd name="connsiteY2" fmla="*/ 0 h 523220"/>
              <a:gd name="connsiteX3" fmla="*/ 1981466 w 3416320"/>
              <a:gd name="connsiteY3" fmla="*/ 0 h 523220"/>
              <a:gd name="connsiteX4" fmla="*/ 2630566 w 3416320"/>
              <a:gd name="connsiteY4" fmla="*/ 0 h 523220"/>
              <a:gd name="connsiteX5" fmla="*/ 3416320 w 3416320"/>
              <a:gd name="connsiteY5" fmla="*/ 0 h 523220"/>
              <a:gd name="connsiteX6" fmla="*/ 3416320 w 3416320"/>
              <a:gd name="connsiteY6" fmla="*/ 523220 h 523220"/>
              <a:gd name="connsiteX7" fmla="*/ 2733056 w 3416320"/>
              <a:gd name="connsiteY7" fmla="*/ 523220 h 523220"/>
              <a:gd name="connsiteX8" fmla="*/ 1981466 w 3416320"/>
              <a:gd name="connsiteY8" fmla="*/ 523220 h 523220"/>
              <a:gd name="connsiteX9" fmla="*/ 1400691 w 3416320"/>
              <a:gd name="connsiteY9" fmla="*/ 523220 h 523220"/>
              <a:gd name="connsiteX10" fmla="*/ 717427 w 3416320"/>
              <a:gd name="connsiteY10" fmla="*/ 523220 h 523220"/>
              <a:gd name="connsiteX11" fmla="*/ 0 w 3416320"/>
              <a:gd name="connsiteY11" fmla="*/ 523220 h 523220"/>
              <a:gd name="connsiteX12" fmla="*/ 0 w 3416320"/>
              <a:gd name="connsiteY12"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16320" h="523220" extrusionOk="0">
                <a:moveTo>
                  <a:pt x="0" y="0"/>
                </a:moveTo>
                <a:cubicBezTo>
                  <a:pt x="235026" y="-10076"/>
                  <a:pt x="453460" y="9593"/>
                  <a:pt x="649101" y="0"/>
                </a:cubicBezTo>
                <a:cubicBezTo>
                  <a:pt x="844742" y="-9593"/>
                  <a:pt x="964914" y="17146"/>
                  <a:pt x="1229875" y="0"/>
                </a:cubicBezTo>
                <a:cubicBezTo>
                  <a:pt x="1494836" y="-17146"/>
                  <a:pt x="1774370" y="-13706"/>
                  <a:pt x="1981466" y="0"/>
                </a:cubicBezTo>
                <a:cubicBezTo>
                  <a:pt x="2188562" y="13706"/>
                  <a:pt x="2432085" y="12118"/>
                  <a:pt x="2630566" y="0"/>
                </a:cubicBezTo>
                <a:cubicBezTo>
                  <a:pt x="2829047" y="-12118"/>
                  <a:pt x="3230733" y="-13386"/>
                  <a:pt x="3416320" y="0"/>
                </a:cubicBezTo>
                <a:cubicBezTo>
                  <a:pt x="3407834" y="196768"/>
                  <a:pt x="3428548" y="382671"/>
                  <a:pt x="3416320" y="523220"/>
                </a:cubicBezTo>
                <a:cubicBezTo>
                  <a:pt x="3221670" y="497539"/>
                  <a:pt x="2897873" y="493261"/>
                  <a:pt x="2733056" y="523220"/>
                </a:cubicBezTo>
                <a:cubicBezTo>
                  <a:pt x="2568239" y="553179"/>
                  <a:pt x="2259226" y="549892"/>
                  <a:pt x="1981466" y="523220"/>
                </a:cubicBezTo>
                <a:cubicBezTo>
                  <a:pt x="1703706" y="496549"/>
                  <a:pt x="1688653" y="528612"/>
                  <a:pt x="1400691" y="523220"/>
                </a:cubicBezTo>
                <a:cubicBezTo>
                  <a:pt x="1112730" y="517828"/>
                  <a:pt x="1024206" y="519276"/>
                  <a:pt x="717427" y="523220"/>
                </a:cubicBezTo>
                <a:cubicBezTo>
                  <a:pt x="410648" y="527164"/>
                  <a:pt x="147543" y="498629"/>
                  <a:pt x="0" y="523220"/>
                </a:cubicBezTo>
                <a:cubicBezTo>
                  <a:pt x="23251" y="301885"/>
                  <a:pt x="-19750" y="228535"/>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AGGRESSIVE STOPPER</a:t>
            </a:r>
          </a:p>
        </p:txBody>
      </p:sp>
      <p:sp>
        <p:nvSpPr>
          <p:cNvPr id="64" name="Tekstfelt 63">
            <a:extLst>
              <a:ext uri="{FF2B5EF4-FFF2-40B4-BE49-F238E27FC236}">
                <a16:creationId xmlns:a16="http://schemas.microsoft.com/office/drawing/2014/main" id="{029428FE-52A9-B079-51F3-C62D5F8870B4}"/>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90F7538C-7E50-4ED8-09C0-557C24934FFF}"/>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2C384B0C-9970-C510-347A-35FFD2CBFF1F}"/>
              </a:ext>
            </a:extLst>
          </p:cNvPr>
          <p:cNvSpPr txBox="1"/>
          <p:nvPr/>
        </p:nvSpPr>
        <p:spPr>
          <a:xfrm>
            <a:off x="6341862" y="1329770"/>
            <a:ext cx="1620957"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Pasningssikker</a:t>
            </a:r>
          </a:p>
        </p:txBody>
      </p:sp>
      <p:sp>
        <p:nvSpPr>
          <p:cNvPr id="12" name="Tekstfelt 11">
            <a:extLst>
              <a:ext uri="{FF2B5EF4-FFF2-40B4-BE49-F238E27FC236}">
                <a16:creationId xmlns:a16="http://schemas.microsoft.com/office/drawing/2014/main" id="{3C77F86A-EE37-5D8F-D833-EAC649FB67B6}"/>
              </a:ext>
            </a:extLst>
          </p:cNvPr>
          <p:cNvSpPr txBox="1"/>
          <p:nvPr/>
        </p:nvSpPr>
        <p:spPr>
          <a:xfrm>
            <a:off x="6356136" y="1576607"/>
            <a:ext cx="3898824" cy="338554"/>
          </a:xfrm>
          <a:prstGeom prst="rect">
            <a:avLst/>
          </a:prstGeom>
          <a:noFill/>
        </p:spPr>
        <p:txBody>
          <a:bodyPr wrap="none" rtlCol="0">
            <a:spAutoFit/>
          </a:bodyPr>
          <a:lstStyle/>
          <a:p>
            <a:r>
              <a:rPr lang="da-DK" sz="1600" b="1" dirty="0">
                <a:solidFill>
                  <a:schemeClr val="accent6">
                    <a:lumMod val="75000"/>
                  </a:schemeClr>
                </a:solidFill>
                <a:latin typeface="Monofonto" panose="02010609020000000000" pitchFamily="49" charset="0"/>
              </a:rPr>
              <a:t>Mestre defensive forsvarsteknikker</a:t>
            </a:r>
          </a:p>
        </p:txBody>
      </p:sp>
      <p:sp>
        <p:nvSpPr>
          <p:cNvPr id="13" name="Tekstfelt 12">
            <a:extLst>
              <a:ext uri="{FF2B5EF4-FFF2-40B4-BE49-F238E27FC236}">
                <a16:creationId xmlns:a16="http://schemas.microsoft.com/office/drawing/2014/main" id="{04E1F73C-2275-0977-DA5B-E77A91BA1EA9}"/>
              </a:ext>
            </a:extLst>
          </p:cNvPr>
          <p:cNvSpPr txBox="1"/>
          <p:nvPr/>
        </p:nvSpPr>
        <p:spPr>
          <a:xfrm>
            <a:off x="6348366" y="1828757"/>
            <a:ext cx="2962671" cy="584775"/>
          </a:xfrm>
          <a:prstGeom prst="rect">
            <a:avLst/>
          </a:prstGeom>
          <a:noFill/>
        </p:spPr>
        <p:txBody>
          <a:bodyPr wrap="none" rtlCol="0">
            <a:spAutoFit/>
          </a:bodyPr>
          <a:lstStyle/>
          <a:p>
            <a:r>
              <a:rPr lang="da-DK" sz="1600" b="1" dirty="0">
                <a:solidFill>
                  <a:schemeClr val="accent6">
                    <a:lumMod val="75000"/>
                  </a:schemeClr>
                </a:solidFill>
                <a:latin typeface="Monofonto" panose="02010609020000000000" pitchFamily="49" charset="0"/>
              </a:rPr>
              <a:t>Kunne løse 1v2 situationer</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0E2EEBA7-1319-6C9F-09E9-1BF11E802820}"/>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0FACF802-0308-B1A2-64A1-BF84D1E6B4D8}"/>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658FA137-44ED-8568-52B7-CCF8787170C3}"/>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C95B057D-69C6-E311-18CD-FFBD2B213674}"/>
              </a:ext>
            </a:extLst>
          </p:cNvPr>
          <p:cNvSpPr txBox="1"/>
          <p:nvPr/>
        </p:nvSpPr>
        <p:spPr>
          <a:xfrm>
            <a:off x="11496284" y="136202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DD8604B9-F0DC-3F03-FF93-321DF036BB8D}"/>
              </a:ext>
            </a:extLst>
          </p:cNvPr>
          <p:cNvSpPr txBox="1"/>
          <p:nvPr/>
        </p:nvSpPr>
        <p:spPr>
          <a:xfrm>
            <a:off x="11496284" y="161091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95768090-4661-050C-D92D-518EA6012075}"/>
              </a:ext>
            </a:extLst>
          </p:cNvPr>
          <p:cNvSpPr txBox="1"/>
          <p:nvPr/>
        </p:nvSpPr>
        <p:spPr>
          <a:xfrm>
            <a:off x="11500333" y="187203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A2AED6FD-BB6C-0266-4EE4-6650A6A2F660}"/>
              </a:ext>
            </a:extLst>
          </p:cNvPr>
          <p:cNvSpPr txBox="1"/>
          <p:nvPr/>
        </p:nvSpPr>
        <p:spPr>
          <a:xfrm>
            <a:off x="11492235" y="278000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FE7DDB1B-887A-755A-F1BF-B370585B4ACC}"/>
              </a:ext>
            </a:extLst>
          </p:cNvPr>
          <p:cNvSpPr txBox="1"/>
          <p:nvPr/>
        </p:nvSpPr>
        <p:spPr>
          <a:xfrm>
            <a:off x="11492235" y="323672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3B1EDF08-488B-CFAD-E298-146B69D5CA2B}"/>
              </a:ext>
            </a:extLst>
          </p:cNvPr>
          <p:cNvSpPr txBox="1"/>
          <p:nvPr/>
        </p:nvSpPr>
        <p:spPr>
          <a:xfrm>
            <a:off x="11496284" y="348399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400825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34A29-6BE7-8667-1B9C-E8E620110449}"/>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6A0A594B-1EF6-7345-492E-864404032E90}"/>
              </a:ext>
            </a:extLst>
          </p:cNvPr>
          <p:cNvSpPr/>
          <p:nvPr/>
        </p:nvSpPr>
        <p:spPr>
          <a:xfrm>
            <a:off x="7908851" y="85755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37B76073-2D5B-EDB7-4865-AD61FD603CF2}"/>
              </a:ext>
            </a:extLst>
          </p:cNvPr>
          <p:cNvSpPr/>
          <p:nvPr/>
        </p:nvSpPr>
        <p:spPr>
          <a:xfrm>
            <a:off x="7980627" y="223080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468001AD-3E37-FED5-7365-006AB9275749}"/>
              </a:ext>
            </a:extLst>
          </p:cNvPr>
          <p:cNvSpPr/>
          <p:nvPr/>
        </p:nvSpPr>
        <p:spPr>
          <a:xfrm>
            <a:off x="6300336" y="133134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C082E37D-8993-9A0C-F81E-BADEB26A6C92}"/>
              </a:ext>
            </a:extLst>
          </p:cNvPr>
          <p:cNvSpPr/>
          <p:nvPr/>
        </p:nvSpPr>
        <p:spPr>
          <a:xfrm>
            <a:off x="6240530" y="2707373"/>
            <a:ext cx="5619600" cy="1040099"/>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tx1"/>
                </a:solidFill>
                <a:latin typeface="Monofonto" panose="02010609020000000000" pitchFamily="49" charset="0"/>
              </a:rPr>
              <a:t>Mestre</a:t>
            </a:r>
            <a:r>
              <a:rPr lang="da-DK" sz="1600" dirty="0">
                <a:solidFill>
                  <a:schemeClr val="accent6">
                    <a:lumMod val="75000"/>
                  </a:schemeClr>
                </a:solidFill>
                <a:latin typeface="Monofonto" panose="02010609020000000000" pitchFamily="49" charset="0"/>
              </a:rPr>
              <a:t> at opsøge pres og spille igennem linjer</a:t>
            </a:r>
          </a:p>
          <a:p>
            <a:r>
              <a:rPr lang="da-DK" sz="1600" dirty="0">
                <a:solidFill>
                  <a:schemeClr val="tx1"/>
                </a:solidFill>
                <a:latin typeface="Monofonto" panose="02010609020000000000" pitchFamily="49" charset="0"/>
              </a:rPr>
              <a:t>Mestre</a:t>
            </a:r>
            <a:r>
              <a:rPr lang="da-DK" sz="1600" dirty="0">
                <a:solidFill>
                  <a:schemeClr val="accent6">
                    <a:lumMod val="75000"/>
                  </a:schemeClr>
                </a:solidFill>
                <a:latin typeface="Monofonto" panose="02010609020000000000" pitchFamily="49" charset="0"/>
              </a:rPr>
              <a:t> at spille i rum eller på mand</a:t>
            </a:r>
          </a:p>
          <a:p>
            <a:r>
              <a:rPr lang="da-DK" sz="1600" dirty="0">
                <a:solidFill>
                  <a:schemeClr val="accent6">
                    <a:lumMod val="75000"/>
                  </a:schemeClr>
                </a:solidFill>
                <a:latin typeface="Monofonto" panose="02010609020000000000" pitchFamily="49" charset="0"/>
              </a:rPr>
              <a:t>Turde at forsvare fremad , stå højt &amp; sætte modstanderen fast</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201D960A-AC43-53F8-A6F4-1CE533FC6A67}"/>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E37936D6-C05E-24D6-A646-A7963DFF795D}"/>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0CE9A8D7-AEC7-0699-1D4D-B7FE101535CE}"/>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23B02DF3-1009-62CB-DA5E-AAEF28B1953B}"/>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8B03758A-902A-7AC9-8842-3F0229B3DF3F}"/>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C78EF52C-E39B-459E-E30D-7DAA1F3EE7FF}"/>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5CB075BA-ECBD-35D2-5C83-7D05FA9FF387}"/>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D7DFE0EB-9AB7-3777-B459-B6C7CA50C441}"/>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56E52475-6718-3C00-0402-D537C118B9F2}"/>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1F794BBD-2202-9207-16D4-E9B5C22581EE}"/>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CF6DF979-813E-AF37-86A3-B58247AE2968}"/>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24701994-1394-B57D-7A66-4F4339DED026}"/>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7DCF09A2-E8E2-055D-FB07-F69AE88D46D9}"/>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1C68BDB3-40D2-C046-D51C-9913984DCE4D}"/>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6D533C34-CB98-B94D-9F0F-2B763B1ECACD}"/>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E89240D6-5494-EB1C-0124-96533735A827}"/>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002EFBBE-A784-BE86-EAEF-82965178E16A}"/>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1F3D7C95-FF42-60D9-D424-6E1124D09F3D}"/>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0F6B079E-040A-4D3E-A2D7-F49D9D9C1636}"/>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9B2A2B89-DA0F-A56C-B108-8E3A625ECA48}"/>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1BD16F1F-FE31-BC6B-2EDB-4352B54679C6}"/>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F29F0E54-D6D1-6013-8995-BB3398DD02BC}"/>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70A0AB28-5242-D52D-2385-B7A09BC0058A}"/>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9B505B06-5684-CCC1-BEC4-73B5D7C0CCEF}"/>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B5FE950D-DF40-F61C-765C-2AA7314C38E3}"/>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CFC024E4-99A0-9BED-7061-0D7C04AB6D0B}"/>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5EC5BFA5-26DE-D85D-3D5E-744842E38BCB}"/>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CAD2AFF0-D169-2B34-9AE5-9FE441E914A6}"/>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A597015D-A9F5-B408-1EB2-0467895D2B3A}"/>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90CBDC6B-00E1-7625-1BC6-372C0A6F3466}"/>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BD6C1425-865B-EE7A-7A17-688CA06F7A45}"/>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F7F780FF-612D-5864-89D7-5F93CBF59DB5}"/>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CE84F496-70B1-AE76-725F-EFB2343E9732}"/>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EBF32F9A-1B84-0196-A36E-0AB4E4B3B8AD}"/>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3A1BDE35-D940-1775-0B0E-6600BF2BFE6C}"/>
              </a:ext>
            </a:extLst>
          </p:cNvPr>
          <p:cNvSpPr txBox="1"/>
          <p:nvPr/>
        </p:nvSpPr>
        <p:spPr>
          <a:xfrm>
            <a:off x="7327937" y="203516"/>
            <a:ext cx="3236784" cy="523220"/>
          </a:xfrm>
          <a:custGeom>
            <a:avLst/>
            <a:gdLst>
              <a:gd name="connsiteX0" fmla="*/ 0 w 3236784"/>
              <a:gd name="connsiteY0" fmla="*/ 0 h 523220"/>
              <a:gd name="connsiteX1" fmla="*/ 614989 w 3236784"/>
              <a:gd name="connsiteY1" fmla="*/ 0 h 523220"/>
              <a:gd name="connsiteX2" fmla="*/ 1165242 w 3236784"/>
              <a:gd name="connsiteY2" fmla="*/ 0 h 523220"/>
              <a:gd name="connsiteX3" fmla="*/ 1877335 w 3236784"/>
              <a:gd name="connsiteY3" fmla="*/ 0 h 523220"/>
              <a:gd name="connsiteX4" fmla="*/ 2492324 w 3236784"/>
              <a:gd name="connsiteY4" fmla="*/ 0 h 523220"/>
              <a:gd name="connsiteX5" fmla="*/ 3236784 w 3236784"/>
              <a:gd name="connsiteY5" fmla="*/ 0 h 523220"/>
              <a:gd name="connsiteX6" fmla="*/ 3236784 w 3236784"/>
              <a:gd name="connsiteY6" fmla="*/ 523220 h 523220"/>
              <a:gd name="connsiteX7" fmla="*/ 2589427 w 3236784"/>
              <a:gd name="connsiteY7" fmla="*/ 523220 h 523220"/>
              <a:gd name="connsiteX8" fmla="*/ 1877335 w 3236784"/>
              <a:gd name="connsiteY8" fmla="*/ 523220 h 523220"/>
              <a:gd name="connsiteX9" fmla="*/ 1327081 w 3236784"/>
              <a:gd name="connsiteY9" fmla="*/ 523220 h 523220"/>
              <a:gd name="connsiteX10" fmla="*/ 679725 w 3236784"/>
              <a:gd name="connsiteY10" fmla="*/ 523220 h 523220"/>
              <a:gd name="connsiteX11" fmla="*/ 0 w 3236784"/>
              <a:gd name="connsiteY11" fmla="*/ 523220 h 523220"/>
              <a:gd name="connsiteX12" fmla="*/ 0 w 3236784"/>
              <a:gd name="connsiteY12"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6784" h="523220" extrusionOk="0">
                <a:moveTo>
                  <a:pt x="0" y="0"/>
                </a:moveTo>
                <a:cubicBezTo>
                  <a:pt x="298195" y="-25611"/>
                  <a:pt x="424180" y="4458"/>
                  <a:pt x="614989" y="0"/>
                </a:cubicBezTo>
                <a:cubicBezTo>
                  <a:pt x="805798" y="-4458"/>
                  <a:pt x="912568" y="-13633"/>
                  <a:pt x="1165242" y="0"/>
                </a:cubicBezTo>
                <a:cubicBezTo>
                  <a:pt x="1417916" y="13633"/>
                  <a:pt x="1585620" y="21439"/>
                  <a:pt x="1877335" y="0"/>
                </a:cubicBezTo>
                <a:cubicBezTo>
                  <a:pt x="2169050" y="-21439"/>
                  <a:pt x="2291227" y="19754"/>
                  <a:pt x="2492324" y="0"/>
                </a:cubicBezTo>
                <a:cubicBezTo>
                  <a:pt x="2693421" y="-19754"/>
                  <a:pt x="2912827" y="-23384"/>
                  <a:pt x="3236784" y="0"/>
                </a:cubicBezTo>
                <a:cubicBezTo>
                  <a:pt x="3228298" y="196768"/>
                  <a:pt x="3249012" y="382671"/>
                  <a:pt x="3236784" y="523220"/>
                </a:cubicBezTo>
                <a:cubicBezTo>
                  <a:pt x="2995626" y="503172"/>
                  <a:pt x="2728622" y="554670"/>
                  <a:pt x="2589427" y="523220"/>
                </a:cubicBezTo>
                <a:cubicBezTo>
                  <a:pt x="2450232" y="491770"/>
                  <a:pt x="2026164" y="535911"/>
                  <a:pt x="1877335" y="523220"/>
                </a:cubicBezTo>
                <a:cubicBezTo>
                  <a:pt x="1728506" y="510529"/>
                  <a:pt x="1591948" y="548213"/>
                  <a:pt x="1327081" y="523220"/>
                </a:cubicBezTo>
                <a:cubicBezTo>
                  <a:pt x="1062214" y="498227"/>
                  <a:pt x="911471" y="502026"/>
                  <a:pt x="679725" y="523220"/>
                </a:cubicBezTo>
                <a:cubicBezTo>
                  <a:pt x="447979" y="544414"/>
                  <a:pt x="289643" y="531182"/>
                  <a:pt x="0" y="523220"/>
                </a:cubicBezTo>
                <a:cubicBezTo>
                  <a:pt x="23251" y="301885"/>
                  <a:pt x="-19750" y="228535"/>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SPILLENDE STOPPER</a:t>
            </a:r>
          </a:p>
        </p:txBody>
      </p:sp>
      <p:sp>
        <p:nvSpPr>
          <p:cNvPr id="64" name="Tekstfelt 63">
            <a:extLst>
              <a:ext uri="{FF2B5EF4-FFF2-40B4-BE49-F238E27FC236}">
                <a16:creationId xmlns:a16="http://schemas.microsoft.com/office/drawing/2014/main" id="{2D552971-2406-D53A-2DF8-13F7D1FE28FA}"/>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F9EA0508-CEB6-F7C2-4B29-83FDBFD659BC}"/>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967B5E5B-1727-3E46-BAA3-7C2C95CF65B8}"/>
              </a:ext>
            </a:extLst>
          </p:cNvPr>
          <p:cNvSpPr txBox="1"/>
          <p:nvPr/>
        </p:nvSpPr>
        <p:spPr>
          <a:xfrm>
            <a:off x="6341862" y="1329770"/>
            <a:ext cx="1518364"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Pasningsstærk</a:t>
            </a:r>
          </a:p>
        </p:txBody>
      </p:sp>
      <p:sp>
        <p:nvSpPr>
          <p:cNvPr id="12" name="Tekstfelt 11">
            <a:extLst>
              <a:ext uri="{FF2B5EF4-FFF2-40B4-BE49-F238E27FC236}">
                <a16:creationId xmlns:a16="http://schemas.microsoft.com/office/drawing/2014/main" id="{89EB00AF-413F-E162-66DE-6E5A6AF82CB3}"/>
              </a:ext>
            </a:extLst>
          </p:cNvPr>
          <p:cNvSpPr txBox="1"/>
          <p:nvPr/>
        </p:nvSpPr>
        <p:spPr>
          <a:xfrm>
            <a:off x="6356136" y="1576607"/>
            <a:ext cx="3159839"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Orientere sig med &amp; uden bold</a:t>
            </a:r>
          </a:p>
        </p:txBody>
      </p:sp>
      <p:sp>
        <p:nvSpPr>
          <p:cNvPr id="13" name="Tekstfelt 12">
            <a:extLst>
              <a:ext uri="{FF2B5EF4-FFF2-40B4-BE49-F238E27FC236}">
                <a16:creationId xmlns:a16="http://schemas.microsoft.com/office/drawing/2014/main" id="{35380DD9-31ED-6957-1682-94A0934C88A3}"/>
              </a:ext>
            </a:extLst>
          </p:cNvPr>
          <p:cNvSpPr txBox="1"/>
          <p:nvPr/>
        </p:nvSpPr>
        <p:spPr>
          <a:xfrm>
            <a:off x="6348366" y="1828757"/>
            <a:ext cx="2646878"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Håndtere 1v1 situationer</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1695B2FE-6E8D-C887-4C80-12A03F3B5860}"/>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80A05D0B-C6D8-34A9-5476-EE9BBC12DBDF}"/>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2CCFE038-BD1B-018D-9B26-BEFD8C25B414}"/>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075BBEF1-80A1-46FB-4DAB-CE8876B8E83B}"/>
              </a:ext>
            </a:extLst>
          </p:cNvPr>
          <p:cNvSpPr txBox="1"/>
          <p:nvPr/>
        </p:nvSpPr>
        <p:spPr>
          <a:xfrm>
            <a:off x="11496284" y="136202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015009EB-069C-6E85-E19B-18B4B504E9B5}"/>
              </a:ext>
            </a:extLst>
          </p:cNvPr>
          <p:cNvSpPr txBox="1"/>
          <p:nvPr/>
        </p:nvSpPr>
        <p:spPr>
          <a:xfrm>
            <a:off x="11496284" y="161091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88C0565D-B8FD-171D-3682-862EE7B51728}"/>
              </a:ext>
            </a:extLst>
          </p:cNvPr>
          <p:cNvSpPr txBox="1"/>
          <p:nvPr/>
        </p:nvSpPr>
        <p:spPr>
          <a:xfrm>
            <a:off x="11500333" y="187203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5BFED6D0-6D0B-A171-0F03-82B0F24F3132}"/>
              </a:ext>
            </a:extLst>
          </p:cNvPr>
          <p:cNvSpPr txBox="1"/>
          <p:nvPr/>
        </p:nvSpPr>
        <p:spPr>
          <a:xfrm>
            <a:off x="11492235" y="2780008"/>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D7575BEE-C836-47B1-3643-3083F89EF5EF}"/>
              </a:ext>
            </a:extLst>
          </p:cNvPr>
          <p:cNvSpPr txBox="1"/>
          <p:nvPr/>
        </p:nvSpPr>
        <p:spPr>
          <a:xfrm>
            <a:off x="11492235" y="301504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F9EAFA50-17BE-8C4D-E871-2EE0F6551A26}"/>
              </a:ext>
            </a:extLst>
          </p:cNvPr>
          <p:cNvSpPr txBox="1"/>
          <p:nvPr/>
        </p:nvSpPr>
        <p:spPr>
          <a:xfrm>
            <a:off x="11496284" y="3262313"/>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1006987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B8FAD-1AF2-0DBF-F328-7B42B56272ED}"/>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94CBA6F4-0AC6-59C6-7C31-3963A7B877A3}"/>
              </a:ext>
            </a:extLst>
          </p:cNvPr>
          <p:cNvSpPr/>
          <p:nvPr/>
        </p:nvSpPr>
        <p:spPr>
          <a:xfrm>
            <a:off x="7908851" y="857559"/>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CD159166-C1C2-E69A-9882-9E46B8192AB9}"/>
              </a:ext>
            </a:extLst>
          </p:cNvPr>
          <p:cNvSpPr/>
          <p:nvPr/>
        </p:nvSpPr>
        <p:spPr>
          <a:xfrm>
            <a:off x="7980627" y="223080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34D12027-ADBC-D079-2AD0-44141989B793}"/>
              </a:ext>
            </a:extLst>
          </p:cNvPr>
          <p:cNvSpPr/>
          <p:nvPr/>
        </p:nvSpPr>
        <p:spPr>
          <a:xfrm>
            <a:off x="6300336" y="1331342"/>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ABEC1F22-1964-BD48-10EB-DDF93ADA78B4}"/>
              </a:ext>
            </a:extLst>
          </p:cNvPr>
          <p:cNvSpPr/>
          <p:nvPr/>
        </p:nvSpPr>
        <p:spPr>
          <a:xfrm>
            <a:off x="6240530" y="2707373"/>
            <a:ext cx="5619600" cy="1040099"/>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3"/>
                </a:solidFill>
                <a:latin typeface="Monofonto" panose="02010609020000000000" pitchFamily="49" charset="0"/>
              </a:rPr>
              <a:t>Mestre</a:t>
            </a:r>
            <a:r>
              <a:rPr lang="da-DK" sz="1600" dirty="0">
                <a:solidFill>
                  <a:schemeClr val="accent6">
                    <a:lumMod val="75000"/>
                  </a:schemeClr>
                </a:solidFill>
                <a:latin typeface="Monofonto" panose="02010609020000000000" pitchFamily="49" charset="0"/>
              </a:rPr>
              <a:t> at opsøge pres og spille igennem linjer</a:t>
            </a:r>
          </a:p>
          <a:p>
            <a:r>
              <a:rPr lang="da-DK" sz="1600" dirty="0">
                <a:solidFill>
                  <a:schemeClr val="accent6">
                    <a:lumMod val="75000"/>
                  </a:schemeClr>
                </a:solidFill>
                <a:latin typeface="Monofonto" panose="02010609020000000000" pitchFamily="49" charset="0"/>
              </a:rPr>
              <a:t>Spille i små rum</a:t>
            </a:r>
          </a:p>
          <a:p>
            <a:r>
              <a:rPr lang="da-DK" sz="1600" dirty="0">
                <a:solidFill>
                  <a:schemeClr val="accent6">
                    <a:lumMod val="75000"/>
                  </a:schemeClr>
                </a:solidFill>
                <a:latin typeface="Monofonto" panose="02010609020000000000" pitchFamily="49" charset="0"/>
              </a:rPr>
              <a:t>Beskytte vores midterforsvar og bryde bolde</a:t>
            </a:r>
            <a:r>
              <a:rPr lang="da-DK" sz="1600" b="1" dirty="0">
                <a:solidFill>
                  <a:schemeClr val="accent6">
                    <a:lumMod val="75000"/>
                  </a:schemeClr>
                </a:solidFill>
                <a:latin typeface="Monofonto" panose="02010609020000000000" pitchFamily="49" charset="0"/>
              </a:rPr>
              <a:t>.</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C2197C83-586E-AD2C-DC9D-AE1253404C71}"/>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C2956872-CC3E-549E-C042-E59FE2C9CD76}"/>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87869DC0-520F-BB7A-EC3D-353BBA2D39CF}"/>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5E32970A-CFD8-2DC0-FDF6-F7B5D4E26ED4}"/>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A7C7ACD7-2298-5D10-6D6B-BC50DD33996D}"/>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6301C25D-78C3-6A83-0F9F-C9C06BEFCFF6}"/>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9767B7B1-D5E7-15EC-8F8E-7D4E306D5926}"/>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6F386B65-33A8-5849-C490-019911DB12B1}"/>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CB0BE594-2F5B-83B3-AC65-6630C05865E6}"/>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E3A37265-A82A-F5D7-BC89-339BDCC1EABC}"/>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A7C55F00-9778-01CE-1241-2C54ED584C15}"/>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9372BE14-50E7-5DDD-2DF9-F86C183C359F}"/>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1ECAD84E-ADC0-707A-4068-7FB896E9F3BA}"/>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10DE4C0C-04AC-3D44-0B83-E53AECF5E874}"/>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66CF5F54-36CD-326A-4090-DB714644A87E}"/>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A0E098F3-4746-1BBC-703D-3591709766AA}"/>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2B19467A-D449-7A9B-93D1-C0050CF9F5DA}"/>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1057A884-B743-3BB8-7A66-02DEC20C4DA7}"/>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743035C2-FEEF-5166-0056-1DA10C34AF14}"/>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F3D24B9F-516D-165D-734A-9BFD8120B6B2}"/>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ABC77431-CE94-E924-1226-0841B2564D3A}"/>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D52836EC-37E0-24DD-E676-3B090FA47B4F}"/>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FC52AB58-8DE4-1EC2-F321-0B924F4F26B4}"/>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95D3E4AF-EBC2-311F-FED7-EB037B328604}"/>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504683E3-09BE-49D8-A5A3-2E3E42A89D5E}"/>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22E0B2A1-72F6-1172-3C5F-0B2B17ABE433}"/>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CE729E73-F2BF-892A-13D2-B33FBE1D2DF0}"/>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E141BA2E-C93B-24E6-7F52-277AC2CC2812}"/>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75DA2992-F6EA-0462-E931-C922B2117831}"/>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5FD85ADB-186A-6FB4-AC4C-E8CD1892B23A}"/>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A1F12402-56D0-2D01-06CC-8736E3EBA754}"/>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9800A680-F4C9-00F1-F2D3-CB1014D09DCD}"/>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772C1DBA-310E-D2AB-22B4-7D03AB2A1E3F}"/>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EE92B282-19B4-1B19-CE65-1776B07C8148}"/>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66C5885E-CD60-23DB-68BF-15DE0EADA535}"/>
              </a:ext>
            </a:extLst>
          </p:cNvPr>
          <p:cNvSpPr txBox="1"/>
          <p:nvPr/>
        </p:nvSpPr>
        <p:spPr>
          <a:xfrm>
            <a:off x="7481338" y="176918"/>
            <a:ext cx="2877711" cy="523220"/>
          </a:xfrm>
          <a:custGeom>
            <a:avLst/>
            <a:gdLst>
              <a:gd name="connsiteX0" fmla="*/ 0 w 2877711"/>
              <a:gd name="connsiteY0" fmla="*/ 0 h 523220"/>
              <a:gd name="connsiteX1" fmla="*/ 546765 w 2877711"/>
              <a:gd name="connsiteY1" fmla="*/ 0 h 523220"/>
              <a:gd name="connsiteX2" fmla="*/ 1035976 w 2877711"/>
              <a:gd name="connsiteY2" fmla="*/ 0 h 523220"/>
              <a:gd name="connsiteX3" fmla="*/ 1669072 w 2877711"/>
              <a:gd name="connsiteY3" fmla="*/ 0 h 523220"/>
              <a:gd name="connsiteX4" fmla="*/ 2215837 w 2877711"/>
              <a:gd name="connsiteY4" fmla="*/ 0 h 523220"/>
              <a:gd name="connsiteX5" fmla="*/ 2877711 w 2877711"/>
              <a:gd name="connsiteY5" fmla="*/ 0 h 523220"/>
              <a:gd name="connsiteX6" fmla="*/ 2877711 w 2877711"/>
              <a:gd name="connsiteY6" fmla="*/ 523220 h 523220"/>
              <a:gd name="connsiteX7" fmla="*/ 2302169 w 2877711"/>
              <a:gd name="connsiteY7" fmla="*/ 523220 h 523220"/>
              <a:gd name="connsiteX8" fmla="*/ 1669072 w 2877711"/>
              <a:gd name="connsiteY8" fmla="*/ 523220 h 523220"/>
              <a:gd name="connsiteX9" fmla="*/ 1179862 w 2877711"/>
              <a:gd name="connsiteY9" fmla="*/ 523220 h 523220"/>
              <a:gd name="connsiteX10" fmla="*/ 604319 w 2877711"/>
              <a:gd name="connsiteY10" fmla="*/ 523220 h 523220"/>
              <a:gd name="connsiteX11" fmla="*/ 0 w 2877711"/>
              <a:gd name="connsiteY11" fmla="*/ 523220 h 523220"/>
              <a:gd name="connsiteX12" fmla="*/ 0 w 2877711"/>
              <a:gd name="connsiteY12"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77711" h="523220" extrusionOk="0">
                <a:moveTo>
                  <a:pt x="0" y="0"/>
                </a:moveTo>
                <a:cubicBezTo>
                  <a:pt x="242015" y="6553"/>
                  <a:pt x="294482" y="-119"/>
                  <a:pt x="546765" y="0"/>
                </a:cubicBezTo>
                <a:cubicBezTo>
                  <a:pt x="799049" y="119"/>
                  <a:pt x="872295" y="-19515"/>
                  <a:pt x="1035976" y="0"/>
                </a:cubicBezTo>
                <a:cubicBezTo>
                  <a:pt x="1199657" y="19515"/>
                  <a:pt x="1423666" y="14776"/>
                  <a:pt x="1669072" y="0"/>
                </a:cubicBezTo>
                <a:cubicBezTo>
                  <a:pt x="1914478" y="-14776"/>
                  <a:pt x="2030520" y="557"/>
                  <a:pt x="2215837" y="0"/>
                </a:cubicBezTo>
                <a:cubicBezTo>
                  <a:pt x="2401155" y="-557"/>
                  <a:pt x="2713756" y="-25784"/>
                  <a:pt x="2877711" y="0"/>
                </a:cubicBezTo>
                <a:cubicBezTo>
                  <a:pt x="2869225" y="196768"/>
                  <a:pt x="2889939" y="382671"/>
                  <a:pt x="2877711" y="523220"/>
                </a:cubicBezTo>
                <a:cubicBezTo>
                  <a:pt x="2696129" y="548116"/>
                  <a:pt x="2434383" y="520459"/>
                  <a:pt x="2302169" y="523220"/>
                </a:cubicBezTo>
                <a:cubicBezTo>
                  <a:pt x="2169955" y="525981"/>
                  <a:pt x="1824461" y="505668"/>
                  <a:pt x="1669072" y="523220"/>
                </a:cubicBezTo>
                <a:cubicBezTo>
                  <a:pt x="1513683" y="540772"/>
                  <a:pt x="1289794" y="528602"/>
                  <a:pt x="1179862" y="523220"/>
                </a:cubicBezTo>
                <a:cubicBezTo>
                  <a:pt x="1069930" y="517839"/>
                  <a:pt x="739226" y="530939"/>
                  <a:pt x="604319" y="523220"/>
                </a:cubicBezTo>
                <a:cubicBezTo>
                  <a:pt x="469412" y="515501"/>
                  <a:pt x="272646" y="513605"/>
                  <a:pt x="0" y="523220"/>
                </a:cubicBezTo>
                <a:cubicBezTo>
                  <a:pt x="23251" y="301885"/>
                  <a:pt x="-19750" y="228535"/>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BALANCE SPILLER</a:t>
            </a:r>
          </a:p>
        </p:txBody>
      </p:sp>
      <p:sp>
        <p:nvSpPr>
          <p:cNvPr id="64" name="Tekstfelt 63">
            <a:extLst>
              <a:ext uri="{FF2B5EF4-FFF2-40B4-BE49-F238E27FC236}">
                <a16:creationId xmlns:a16="http://schemas.microsoft.com/office/drawing/2014/main" id="{6445172F-8EBB-729B-F29B-386902BCF86F}"/>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FA1CD539-E6F6-D25A-8B75-C4C2F28657B0}"/>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5301ACC2-9D78-3DD3-C860-DB04F381DBD1}"/>
              </a:ext>
            </a:extLst>
          </p:cNvPr>
          <p:cNvSpPr txBox="1"/>
          <p:nvPr/>
        </p:nvSpPr>
        <p:spPr>
          <a:xfrm>
            <a:off x="6341862" y="1329770"/>
            <a:ext cx="1723549"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God 1. berøring</a:t>
            </a:r>
          </a:p>
        </p:txBody>
      </p:sp>
      <p:sp>
        <p:nvSpPr>
          <p:cNvPr id="12" name="Tekstfelt 11">
            <a:extLst>
              <a:ext uri="{FF2B5EF4-FFF2-40B4-BE49-F238E27FC236}">
                <a16:creationId xmlns:a16="http://schemas.microsoft.com/office/drawing/2014/main" id="{00138B9E-4D0D-8892-33A9-BCD345888907}"/>
              </a:ext>
            </a:extLst>
          </p:cNvPr>
          <p:cNvSpPr txBox="1"/>
          <p:nvPr/>
        </p:nvSpPr>
        <p:spPr>
          <a:xfrm>
            <a:off x="6356136" y="1576607"/>
            <a:ext cx="1518364"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Pasningsstærk</a:t>
            </a:r>
          </a:p>
        </p:txBody>
      </p:sp>
      <p:sp>
        <p:nvSpPr>
          <p:cNvPr id="13" name="Tekstfelt 12">
            <a:extLst>
              <a:ext uri="{FF2B5EF4-FFF2-40B4-BE49-F238E27FC236}">
                <a16:creationId xmlns:a16="http://schemas.microsoft.com/office/drawing/2014/main" id="{DAC9DD96-ED9E-6182-4F9E-CBCCEFC7F819}"/>
              </a:ext>
            </a:extLst>
          </p:cNvPr>
          <p:cNvSpPr txBox="1"/>
          <p:nvPr/>
        </p:nvSpPr>
        <p:spPr>
          <a:xfrm>
            <a:off x="6348366" y="1828757"/>
            <a:ext cx="2646878"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Vendinger åbne &amp; lukkede</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66574528-FE06-193E-C23A-DA6BD9BC74DD}"/>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802FFF4B-6A45-FC9A-F1B0-63B1E526496D}"/>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F12BA146-F561-EDAD-76FB-33FCCF353E00}"/>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151B47DC-97A2-FBB6-69C4-3F0696DA7FFE}"/>
              </a:ext>
            </a:extLst>
          </p:cNvPr>
          <p:cNvSpPr txBox="1"/>
          <p:nvPr/>
        </p:nvSpPr>
        <p:spPr>
          <a:xfrm>
            <a:off x="11496284" y="1362023"/>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2D28537E-C0B5-22EA-E11B-C9CD1F6A7168}"/>
              </a:ext>
            </a:extLst>
          </p:cNvPr>
          <p:cNvSpPr txBox="1"/>
          <p:nvPr/>
        </p:nvSpPr>
        <p:spPr>
          <a:xfrm>
            <a:off x="11496284" y="161091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D22A261D-A58D-BD4D-89F8-2DE50FF48217}"/>
              </a:ext>
            </a:extLst>
          </p:cNvPr>
          <p:cNvSpPr txBox="1"/>
          <p:nvPr/>
        </p:nvSpPr>
        <p:spPr>
          <a:xfrm>
            <a:off x="11500333" y="187203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D2232D42-3227-CBF2-2264-2F25393D20F6}"/>
              </a:ext>
            </a:extLst>
          </p:cNvPr>
          <p:cNvSpPr txBox="1"/>
          <p:nvPr/>
        </p:nvSpPr>
        <p:spPr>
          <a:xfrm>
            <a:off x="11492235" y="289084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38105828-6920-A005-3BF5-57B85436E078}"/>
              </a:ext>
            </a:extLst>
          </p:cNvPr>
          <p:cNvSpPr txBox="1"/>
          <p:nvPr/>
        </p:nvSpPr>
        <p:spPr>
          <a:xfrm>
            <a:off x="11492235" y="312588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4685658E-C761-F021-BA33-7AA431E8A8B0}"/>
              </a:ext>
            </a:extLst>
          </p:cNvPr>
          <p:cNvSpPr txBox="1"/>
          <p:nvPr/>
        </p:nvSpPr>
        <p:spPr>
          <a:xfrm>
            <a:off x="11496284" y="337315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3291597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CFC89-5CC2-D021-25F9-6C6EB1B1C2D1}"/>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5EA2288C-09B7-C81A-1D56-3D641B87B556}"/>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FCDCFD42-7D17-5C1E-0AAB-4362FE3E0A13}"/>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B899F8AF-3D06-6969-CA89-940E06D46355}"/>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F9E8BBDC-0D26-6F32-8A2A-51E3ED18399C}"/>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Skabe &amp; udnytte rum</a:t>
            </a:r>
          </a:p>
          <a:p>
            <a:r>
              <a:rPr lang="da-DK" sz="1600" dirty="0">
                <a:solidFill>
                  <a:schemeClr val="accent6">
                    <a:lumMod val="75000"/>
                  </a:schemeClr>
                </a:solidFill>
                <a:latin typeface="Monofonto" panose="02010609020000000000" pitchFamily="49" charset="0"/>
              </a:rPr>
              <a:t>Time dybdeløb i feltet </a:t>
            </a:r>
          </a:p>
          <a:p>
            <a:r>
              <a:rPr lang="da-DK" sz="1600" dirty="0">
                <a:solidFill>
                  <a:schemeClr val="accent6">
                    <a:lumMod val="75000"/>
                  </a:schemeClr>
                </a:solidFill>
                <a:latin typeface="Monofonto" panose="02010609020000000000" pitchFamily="49" charset="0"/>
              </a:rPr>
              <a:t>Presse fremad mens bolden er undervejs</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7FC966E3-9A2E-1304-7936-A476CD2CEA90}"/>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33B75E6E-7566-5D61-3629-EC2DCE80A5B6}"/>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A8A86F2D-8C9D-40AF-584B-320A3B9BA084}"/>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F82D4E9D-0B23-0008-537D-0B29A6F771DC}"/>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9C29F7B2-7A57-7735-9668-F5B1F8DB9FE1}"/>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E6978248-EA83-7CF9-3814-6CD9763150A3}"/>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B7198DD9-F964-C818-92C7-1D5D721EDCF1}"/>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5B44B69C-6425-5E63-ED28-6B806442A5F2}"/>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8F5CECDA-5455-EB33-E639-EDA69E083BEA}"/>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899C39A6-BA63-2035-B39C-2962FB5F83B5}"/>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243F3765-DA19-6933-CB47-F830CDACA251}"/>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4A9BEB65-E29A-D9F8-2AA0-F1CA371C736D}"/>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2C8E264A-3399-3E01-1029-9DF76A597679}"/>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17FB083F-48E0-EA83-9851-98747C7C5F40}"/>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6B356AFB-1821-C88A-D095-C3EAAE37C530}"/>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3D339701-B394-F257-2E08-090F4F642261}"/>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F2262E2A-E7C7-D5E3-ABD4-3A9124A3A022}"/>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1D952ADD-5604-ACA3-6096-649B43CA89B2}"/>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6FF209EF-8068-B20C-D608-143EDE9217A2}"/>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C2CA3335-4A8D-E19E-10C1-0C267BDA5F64}"/>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70314BA3-1123-8FA4-94D2-1A9335D46E2F}"/>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9FEDAA67-71DB-2D7D-40FB-125E366BE269}"/>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76E85864-1153-4606-9998-E633966239D0}"/>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6C5D2417-A1A5-7D75-95D9-1EFB4D0EB3EE}"/>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FBBEE406-CE6C-58AE-0DE4-A006A6E7C935}"/>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4412C5EF-9446-8485-A762-2254303F90B2}"/>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6D7DDFC5-7BCD-9741-D768-33E704A93B14}"/>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1E453CD0-66A6-3D66-98F4-62115E0ED3A9}"/>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3F529511-58A5-3C96-9281-7EED9DFAA22C}"/>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97DF66AC-88BB-25BA-141E-54E8FC8E0D3E}"/>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F96204D3-9677-6380-A0CA-1C8C4A650816}"/>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1933D5A2-9793-414D-6EE2-AAAE5BBA042E}"/>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2FFD35E8-86C1-F26F-3F3E-EDD29E377741}"/>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F005557B-B618-BB9E-1D8F-55CFA2608CFD}"/>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B6E2F122-E611-B479-352B-738D0E502E59}"/>
              </a:ext>
            </a:extLst>
          </p:cNvPr>
          <p:cNvSpPr txBox="1"/>
          <p:nvPr/>
        </p:nvSpPr>
        <p:spPr>
          <a:xfrm>
            <a:off x="7386868" y="92695"/>
            <a:ext cx="2339102" cy="523220"/>
          </a:xfrm>
          <a:custGeom>
            <a:avLst/>
            <a:gdLst>
              <a:gd name="connsiteX0" fmla="*/ 0 w 2339102"/>
              <a:gd name="connsiteY0" fmla="*/ 0 h 523220"/>
              <a:gd name="connsiteX1" fmla="*/ 561384 w 2339102"/>
              <a:gd name="connsiteY1" fmla="*/ 0 h 523220"/>
              <a:gd name="connsiteX2" fmla="*/ 1075987 w 2339102"/>
              <a:gd name="connsiteY2" fmla="*/ 0 h 523220"/>
              <a:gd name="connsiteX3" fmla="*/ 1707544 w 2339102"/>
              <a:gd name="connsiteY3" fmla="*/ 0 h 523220"/>
              <a:gd name="connsiteX4" fmla="*/ 2339102 w 2339102"/>
              <a:gd name="connsiteY4" fmla="*/ 0 h 523220"/>
              <a:gd name="connsiteX5" fmla="*/ 2339102 w 2339102"/>
              <a:gd name="connsiteY5" fmla="*/ 523220 h 523220"/>
              <a:gd name="connsiteX6" fmla="*/ 1801109 w 2339102"/>
              <a:gd name="connsiteY6" fmla="*/ 523220 h 523220"/>
              <a:gd name="connsiteX7" fmla="*/ 1263115 w 2339102"/>
              <a:gd name="connsiteY7" fmla="*/ 523220 h 523220"/>
              <a:gd name="connsiteX8" fmla="*/ 631558 w 2339102"/>
              <a:gd name="connsiteY8" fmla="*/ 523220 h 523220"/>
              <a:gd name="connsiteX9" fmla="*/ 0 w 2339102"/>
              <a:gd name="connsiteY9" fmla="*/ 523220 h 523220"/>
              <a:gd name="connsiteX10" fmla="*/ 0 w 2339102"/>
              <a:gd name="connsiteY10"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39102" h="523220" extrusionOk="0">
                <a:moveTo>
                  <a:pt x="0" y="0"/>
                </a:moveTo>
                <a:cubicBezTo>
                  <a:pt x="233712" y="-12753"/>
                  <a:pt x="315438" y="-9254"/>
                  <a:pt x="561384" y="0"/>
                </a:cubicBezTo>
                <a:cubicBezTo>
                  <a:pt x="807330" y="9254"/>
                  <a:pt x="882296" y="24718"/>
                  <a:pt x="1075987" y="0"/>
                </a:cubicBezTo>
                <a:cubicBezTo>
                  <a:pt x="1269678" y="-24718"/>
                  <a:pt x="1394386" y="-5810"/>
                  <a:pt x="1707544" y="0"/>
                </a:cubicBezTo>
                <a:cubicBezTo>
                  <a:pt x="2020702" y="5810"/>
                  <a:pt x="2104257" y="-15095"/>
                  <a:pt x="2339102" y="0"/>
                </a:cubicBezTo>
                <a:cubicBezTo>
                  <a:pt x="2362214" y="254862"/>
                  <a:pt x="2356691" y="310615"/>
                  <a:pt x="2339102" y="523220"/>
                </a:cubicBezTo>
                <a:cubicBezTo>
                  <a:pt x="2076921" y="539081"/>
                  <a:pt x="2057171" y="524208"/>
                  <a:pt x="1801109" y="523220"/>
                </a:cubicBezTo>
                <a:cubicBezTo>
                  <a:pt x="1545047" y="522232"/>
                  <a:pt x="1375697" y="547345"/>
                  <a:pt x="1263115" y="523220"/>
                </a:cubicBezTo>
                <a:cubicBezTo>
                  <a:pt x="1150533" y="499095"/>
                  <a:pt x="868018" y="518602"/>
                  <a:pt x="631558" y="523220"/>
                </a:cubicBezTo>
                <a:cubicBezTo>
                  <a:pt x="395098" y="527838"/>
                  <a:pt x="155103" y="546002"/>
                  <a:pt x="0" y="523220"/>
                </a:cubicBezTo>
                <a:cubicBezTo>
                  <a:pt x="20967" y="296089"/>
                  <a:pt x="-10113" y="24844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FREMADRETTET</a:t>
            </a:r>
          </a:p>
        </p:txBody>
      </p:sp>
      <p:sp>
        <p:nvSpPr>
          <p:cNvPr id="64" name="Tekstfelt 63">
            <a:extLst>
              <a:ext uri="{FF2B5EF4-FFF2-40B4-BE49-F238E27FC236}">
                <a16:creationId xmlns:a16="http://schemas.microsoft.com/office/drawing/2014/main" id="{F972A994-8D22-074F-C78F-1956551D0221}"/>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2412F1CB-3AF5-32C1-976C-44B0FDA72F81}"/>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2EF9CA09-0759-3CCB-2B9B-CBAB45F3668F}"/>
              </a:ext>
            </a:extLst>
          </p:cNvPr>
          <p:cNvSpPr txBox="1"/>
          <p:nvPr/>
        </p:nvSpPr>
        <p:spPr>
          <a:xfrm>
            <a:off x="6341862" y="1509885"/>
            <a:ext cx="3672800"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God 1. berøring, inder &amp; yderside </a:t>
            </a:r>
          </a:p>
        </p:txBody>
      </p:sp>
      <p:sp>
        <p:nvSpPr>
          <p:cNvPr id="12" name="Tekstfelt 11">
            <a:extLst>
              <a:ext uri="{FF2B5EF4-FFF2-40B4-BE49-F238E27FC236}">
                <a16:creationId xmlns:a16="http://schemas.microsoft.com/office/drawing/2014/main" id="{EFBA3A4F-2644-4D3D-E148-C10F1BC3C83A}"/>
              </a:ext>
            </a:extLst>
          </p:cNvPr>
          <p:cNvSpPr txBox="1"/>
          <p:nvPr/>
        </p:nvSpPr>
        <p:spPr>
          <a:xfrm>
            <a:off x="6356136" y="1756722"/>
            <a:ext cx="2749471"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Driblinger med temposkift</a:t>
            </a:r>
          </a:p>
        </p:txBody>
      </p:sp>
      <p:sp>
        <p:nvSpPr>
          <p:cNvPr id="13" name="Tekstfelt 12">
            <a:extLst>
              <a:ext uri="{FF2B5EF4-FFF2-40B4-BE49-F238E27FC236}">
                <a16:creationId xmlns:a16="http://schemas.microsoft.com/office/drawing/2014/main" id="{12CE33CE-8F01-0F26-E1E8-41D51F6616DD}"/>
              </a:ext>
            </a:extLst>
          </p:cNvPr>
          <p:cNvSpPr txBox="1"/>
          <p:nvPr/>
        </p:nvSpPr>
        <p:spPr>
          <a:xfrm>
            <a:off x="6348366" y="2008872"/>
            <a:ext cx="1826141"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Afslutningsstærk</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F993BFCB-1F52-DF2C-B53B-3FC0BD2E938D}"/>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2B33F9E4-1041-94B7-10FE-66653DC3D57B}"/>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0F26FCA4-1CE6-7EE4-CA6A-C615DF1D9C3E}"/>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25AD5B74-4AD4-93BF-DB32-FA671522C959}"/>
              </a:ext>
            </a:extLst>
          </p:cNvPr>
          <p:cNvSpPr txBox="1"/>
          <p:nvPr/>
        </p:nvSpPr>
        <p:spPr>
          <a:xfrm>
            <a:off x="9043655" y="482775"/>
            <a:ext cx="1620957" cy="523220"/>
          </a:xfrm>
          <a:custGeom>
            <a:avLst/>
            <a:gdLst>
              <a:gd name="connsiteX0" fmla="*/ 0 w 1620957"/>
              <a:gd name="connsiteY0" fmla="*/ 0 h 523220"/>
              <a:gd name="connsiteX1" fmla="*/ 524109 w 1620957"/>
              <a:gd name="connsiteY1" fmla="*/ 0 h 523220"/>
              <a:gd name="connsiteX2" fmla="*/ 1015800 w 1620957"/>
              <a:gd name="connsiteY2" fmla="*/ 0 h 523220"/>
              <a:gd name="connsiteX3" fmla="*/ 1620957 w 1620957"/>
              <a:gd name="connsiteY3" fmla="*/ 0 h 523220"/>
              <a:gd name="connsiteX4" fmla="*/ 1620957 w 1620957"/>
              <a:gd name="connsiteY4" fmla="*/ 523220 h 523220"/>
              <a:gd name="connsiteX5" fmla="*/ 1113057 w 1620957"/>
              <a:gd name="connsiteY5" fmla="*/ 523220 h 523220"/>
              <a:gd name="connsiteX6" fmla="*/ 540319 w 1620957"/>
              <a:gd name="connsiteY6" fmla="*/ 523220 h 523220"/>
              <a:gd name="connsiteX7" fmla="*/ 0 w 1620957"/>
              <a:gd name="connsiteY7" fmla="*/ 523220 h 523220"/>
              <a:gd name="connsiteX8" fmla="*/ 0 w 1620957"/>
              <a:gd name="connsiteY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20957" h="523220" extrusionOk="0">
                <a:moveTo>
                  <a:pt x="0" y="0"/>
                </a:moveTo>
                <a:cubicBezTo>
                  <a:pt x="204057" y="17027"/>
                  <a:pt x="358826" y="23477"/>
                  <a:pt x="524109" y="0"/>
                </a:cubicBezTo>
                <a:cubicBezTo>
                  <a:pt x="689392" y="-23477"/>
                  <a:pt x="850896" y="-853"/>
                  <a:pt x="1015800" y="0"/>
                </a:cubicBezTo>
                <a:cubicBezTo>
                  <a:pt x="1180704" y="853"/>
                  <a:pt x="1401747" y="-607"/>
                  <a:pt x="1620957" y="0"/>
                </a:cubicBezTo>
                <a:cubicBezTo>
                  <a:pt x="1630993" y="167463"/>
                  <a:pt x="1595038" y="364065"/>
                  <a:pt x="1620957" y="523220"/>
                </a:cubicBezTo>
                <a:cubicBezTo>
                  <a:pt x="1512997" y="505467"/>
                  <a:pt x="1315839" y="540952"/>
                  <a:pt x="1113057" y="523220"/>
                </a:cubicBezTo>
                <a:cubicBezTo>
                  <a:pt x="910275" y="505488"/>
                  <a:pt x="658514" y="510865"/>
                  <a:pt x="540319" y="523220"/>
                </a:cubicBezTo>
                <a:cubicBezTo>
                  <a:pt x="422124" y="535575"/>
                  <a:pt x="112073" y="541877"/>
                  <a:pt x="0" y="523220"/>
                </a:cubicBezTo>
                <a:cubicBezTo>
                  <a:pt x="3554" y="392278"/>
                  <a:pt x="-15264" y="19933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MIDTBANE</a:t>
            </a:r>
          </a:p>
        </p:txBody>
      </p:sp>
      <p:sp>
        <p:nvSpPr>
          <p:cNvPr id="22" name="Tekstfelt 21">
            <a:extLst>
              <a:ext uri="{FF2B5EF4-FFF2-40B4-BE49-F238E27FC236}">
                <a16:creationId xmlns:a16="http://schemas.microsoft.com/office/drawing/2014/main" id="{681B513E-9562-57D1-BFF1-C0B4977434E7}"/>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673D31BE-AE9E-4D5C-6ABB-1A65AE4EE689}"/>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F1F5A2C9-494E-01D1-E4C2-57078C8D6F64}"/>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2C217F79-88C1-F61B-FEEF-A4E06FB7AB6B}"/>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BC161201-4C77-91BA-AC82-D21A08FBB928}"/>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1" name="Tekstfelt 30">
            <a:extLst>
              <a:ext uri="{FF2B5EF4-FFF2-40B4-BE49-F238E27FC236}">
                <a16:creationId xmlns:a16="http://schemas.microsoft.com/office/drawing/2014/main" id="{9049208D-59FA-AF4F-6EFA-F964554B7EC7}"/>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1447380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E09B8-7791-09F2-165E-C075D5772A23}"/>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D98196DF-01F4-5390-EFA9-D08C96AB6E47}"/>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6FF3DC62-8DCA-C647-27D1-BF776ACB8A45}"/>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69207FB8-756A-DE87-CB95-2B68729E270A}"/>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84A1D32B-F94A-92CE-41F4-BCBB5442F9D7}"/>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Forstå at skabe &amp; udfylde rum</a:t>
            </a:r>
          </a:p>
          <a:p>
            <a:r>
              <a:rPr lang="da-DK" sz="1600" dirty="0">
                <a:solidFill>
                  <a:schemeClr val="accent6">
                    <a:lumMod val="75000"/>
                  </a:schemeClr>
                </a:solidFill>
                <a:latin typeface="Monofonto" panose="02010609020000000000" pitchFamily="49" charset="0"/>
              </a:rPr>
              <a:t>Arbejde med rotationer</a:t>
            </a:r>
          </a:p>
          <a:p>
            <a:r>
              <a:rPr lang="da-DK" sz="1600" dirty="0">
                <a:solidFill>
                  <a:schemeClr val="accent6">
                    <a:lumMod val="75000"/>
                  </a:schemeClr>
                </a:solidFill>
                <a:latin typeface="Monofonto" panose="02010609020000000000" pitchFamily="49" charset="0"/>
              </a:rPr>
              <a:t>Bryde bolde foran modstander</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A4DAE901-AD02-7801-E48E-86D3F3520097}"/>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4AF19589-D8BA-7AC2-F7E5-76CE687FA405}"/>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E1DBFFAB-14F9-EACC-CCDD-7D59AB918F89}"/>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4D16D1BD-22ED-DB3A-342A-C58CD37A2BC5}"/>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00DC19A8-37B2-AAE9-3CB8-85F2674794A4}"/>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36DDFD12-66EF-3DC3-BD48-B2C8C57D653A}"/>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1C32BA80-7BE3-1B81-6812-C9D191732065}"/>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3FD201FB-9B12-8D31-CA57-9A750460E30C}"/>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85F92A82-3F2A-3683-247E-F5370DAE2FCA}"/>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C84824AF-AF7A-1BA3-7B82-BCD07936C700}"/>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8CE6447F-94C0-485D-8876-E90253C9FA25}"/>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90C87B1E-848A-7A66-78C7-91191B865722}"/>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45412F02-4F92-A9A7-F387-4AD7473F937F}"/>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8431CBE1-B4D0-39A3-EB3C-5BB026E62FC8}"/>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A3DB25F5-5678-30A4-68D8-055C125A8ABE}"/>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F88043A3-D2E3-4D09-0429-5289301D6BCB}"/>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04DFC408-C911-1E9F-36E1-D9D73C4115A5}"/>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95BCE93D-4E8B-9BFF-07A9-60FAD7AB8409}"/>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74A1DE7D-92FE-4F45-961E-8E7935452543}"/>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CF662887-FBE7-85F2-2DB4-73D492FE3F7E}"/>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6D8F0F58-05C9-C16E-0E06-E88905998052}"/>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157C443B-828E-2B7D-7BDE-D657EC62E780}"/>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9582A678-80F5-1181-2C2B-C81693A92699}"/>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A2363E9F-81A5-4012-033A-D7639BAFAD2F}"/>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61454BCC-ECF2-CAEE-3CCA-9CDD1A031824}"/>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7BFF1663-ABDC-FF02-3220-C5A415B63DD1}"/>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C4DD444B-0133-CD2B-3DD1-2D69001A355B}"/>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AA1EAE06-33CB-B623-EA8E-82827BFAE58B}"/>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DFE5565C-03ED-1A3B-445D-93366DD83C6F}"/>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9E396675-A564-BEC4-F58A-DCE7CA405B7D}"/>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6E5417F9-637F-3FBE-1EDF-875EF8D3A9AA}"/>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B2D0324A-4D5E-A3DA-2A0F-F47C50E2F6CF}"/>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C068512B-09F3-D528-C038-4E5A7A457340}"/>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810B68CD-0E4D-CF8B-4E38-B24035D8EA80}"/>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528FC41C-E7C4-60D3-74A7-C4ED0F6E669C}"/>
              </a:ext>
            </a:extLst>
          </p:cNvPr>
          <p:cNvSpPr txBox="1"/>
          <p:nvPr/>
        </p:nvSpPr>
        <p:spPr>
          <a:xfrm>
            <a:off x="7425803" y="215099"/>
            <a:ext cx="3057247" cy="523220"/>
          </a:xfrm>
          <a:custGeom>
            <a:avLst/>
            <a:gdLst>
              <a:gd name="connsiteX0" fmla="*/ 0 w 3057247"/>
              <a:gd name="connsiteY0" fmla="*/ 0 h 523220"/>
              <a:gd name="connsiteX1" fmla="*/ 580877 w 3057247"/>
              <a:gd name="connsiteY1" fmla="*/ 0 h 523220"/>
              <a:gd name="connsiteX2" fmla="*/ 1100609 w 3057247"/>
              <a:gd name="connsiteY2" fmla="*/ 0 h 523220"/>
              <a:gd name="connsiteX3" fmla="*/ 1773203 w 3057247"/>
              <a:gd name="connsiteY3" fmla="*/ 0 h 523220"/>
              <a:gd name="connsiteX4" fmla="*/ 2354080 w 3057247"/>
              <a:gd name="connsiteY4" fmla="*/ 0 h 523220"/>
              <a:gd name="connsiteX5" fmla="*/ 3057247 w 3057247"/>
              <a:gd name="connsiteY5" fmla="*/ 0 h 523220"/>
              <a:gd name="connsiteX6" fmla="*/ 3057247 w 3057247"/>
              <a:gd name="connsiteY6" fmla="*/ 523220 h 523220"/>
              <a:gd name="connsiteX7" fmla="*/ 2445798 w 3057247"/>
              <a:gd name="connsiteY7" fmla="*/ 523220 h 523220"/>
              <a:gd name="connsiteX8" fmla="*/ 1773203 w 3057247"/>
              <a:gd name="connsiteY8" fmla="*/ 523220 h 523220"/>
              <a:gd name="connsiteX9" fmla="*/ 1253471 w 3057247"/>
              <a:gd name="connsiteY9" fmla="*/ 523220 h 523220"/>
              <a:gd name="connsiteX10" fmla="*/ 642022 w 3057247"/>
              <a:gd name="connsiteY10" fmla="*/ 523220 h 523220"/>
              <a:gd name="connsiteX11" fmla="*/ 0 w 3057247"/>
              <a:gd name="connsiteY11" fmla="*/ 523220 h 523220"/>
              <a:gd name="connsiteX12" fmla="*/ 0 w 3057247"/>
              <a:gd name="connsiteY12"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57247" h="523220" extrusionOk="0">
                <a:moveTo>
                  <a:pt x="0" y="0"/>
                </a:moveTo>
                <a:cubicBezTo>
                  <a:pt x="133864" y="-14611"/>
                  <a:pt x="420018" y="-19932"/>
                  <a:pt x="580877" y="0"/>
                </a:cubicBezTo>
                <a:cubicBezTo>
                  <a:pt x="741736" y="19932"/>
                  <a:pt x="966209" y="9558"/>
                  <a:pt x="1100609" y="0"/>
                </a:cubicBezTo>
                <a:cubicBezTo>
                  <a:pt x="1235009" y="-9558"/>
                  <a:pt x="1455295" y="8576"/>
                  <a:pt x="1773203" y="0"/>
                </a:cubicBezTo>
                <a:cubicBezTo>
                  <a:pt x="2091111" y="-8576"/>
                  <a:pt x="2158987" y="-27368"/>
                  <a:pt x="2354080" y="0"/>
                </a:cubicBezTo>
                <a:cubicBezTo>
                  <a:pt x="2549173" y="27368"/>
                  <a:pt x="2868908" y="15728"/>
                  <a:pt x="3057247" y="0"/>
                </a:cubicBezTo>
                <a:cubicBezTo>
                  <a:pt x="3048761" y="196768"/>
                  <a:pt x="3069475" y="382671"/>
                  <a:pt x="3057247" y="523220"/>
                </a:cubicBezTo>
                <a:cubicBezTo>
                  <a:pt x="2793920" y="550063"/>
                  <a:pt x="2710739" y="520088"/>
                  <a:pt x="2445798" y="523220"/>
                </a:cubicBezTo>
                <a:cubicBezTo>
                  <a:pt x="2180857" y="526352"/>
                  <a:pt x="2051648" y="554538"/>
                  <a:pt x="1773203" y="523220"/>
                </a:cubicBezTo>
                <a:cubicBezTo>
                  <a:pt x="1494759" y="491902"/>
                  <a:pt x="1494743" y="505274"/>
                  <a:pt x="1253471" y="523220"/>
                </a:cubicBezTo>
                <a:cubicBezTo>
                  <a:pt x="1012199" y="541166"/>
                  <a:pt x="830244" y="543390"/>
                  <a:pt x="642022" y="523220"/>
                </a:cubicBezTo>
                <a:cubicBezTo>
                  <a:pt x="453800" y="503050"/>
                  <a:pt x="209895" y="501712"/>
                  <a:pt x="0" y="523220"/>
                </a:cubicBezTo>
                <a:cubicBezTo>
                  <a:pt x="23251" y="301885"/>
                  <a:pt x="-19750" y="228535"/>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KREATIV MIDTBANE</a:t>
            </a:r>
          </a:p>
        </p:txBody>
      </p:sp>
      <p:sp>
        <p:nvSpPr>
          <p:cNvPr id="64" name="Tekstfelt 63">
            <a:extLst>
              <a:ext uri="{FF2B5EF4-FFF2-40B4-BE49-F238E27FC236}">
                <a16:creationId xmlns:a16="http://schemas.microsoft.com/office/drawing/2014/main" id="{DE17F81B-76E2-6ED8-FD89-7A964EC710DA}"/>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09E1EB8B-EB08-55BB-2AB7-A1FA743BFC96}"/>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B1A86AAE-9F75-3658-EE4F-FB56E5A5185F}"/>
              </a:ext>
            </a:extLst>
          </p:cNvPr>
          <p:cNvSpPr txBox="1"/>
          <p:nvPr/>
        </p:nvSpPr>
        <p:spPr>
          <a:xfrm>
            <a:off x="6341862" y="1509885"/>
            <a:ext cx="1723549"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God 1. berøring</a:t>
            </a:r>
          </a:p>
        </p:txBody>
      </p:sp>
      <p:sp>
        <p:nvSpPr>
          <p:cNvPr id="12" name="Tekstfelt 11">
            <a:extLst>
              <a:ext uri="{FF2B5EF4-FFF2-40B4-BE49-F238E27FC236}">
                <a16:creationId xmlns:a16="http://schemas.microsoft.com/office/drawing/2014/main" id="{6CFFF3A6-3EEC-EB31-DF5D-2BDC4263B5CB}"/>
              </a:ext>
            </a:extLst>
          </p:cNvPr>
          <p:cNvSpPr txBox="1"/>
          <p:nvPr/>
        </p:nvSpPr>
        <p:spPr>
          <a:xfrm>
            <a:off x="6356136" y="1756722"/>
            <a:ext cx="3672800"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afleveringer &amp; sparkeformer</a:t>
            </a:r>
          </a:p>
        </p:txBody>
      </p:sp>
      <p:sp>
        <p:nvSpPr>
          <p:cNvPr id="13" name="Tekstfelt 12">
            <a:extLst>
              <a:ext uri="{FF2B5EF4-FFF2-40B4-BE49-F238E27FC236}">
                <a16:creationId xmlns:a16="http://schemas.microsoft.com/office/drawing/2014/main" id="{28115A09-62E8-145F-0E55-1508A0BF6B0A}"/>
              </a:ext>
            </a:extLst>
          </p:cNvPr>
          <p:cNvSpPr txBox="1"/>
          <p:nvPr/>
        </p:nvSpPr>
        <p:spPr>
          <a:xfrm>
            <a:off x="6348366" y="2008872"/>
            <a:ext cx="2646878"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Vendinger åbne &amp; lukkede</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ACD63BB4-1184-4065-F9A5-223A342BAE5A}"/>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AADFF01F-F4F3-234C-E8D7-8E7E61A72D2C}"/>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C2AC7A88-FB45-22DD-D658-2646BF08D9BC}"/>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2" name="Tekstfelt 21">
            <a:extLst>
              <a:ext uri="{FF2B5EF4-FFF2-40B4-BE49-F238E27FC236}">
                <a16:creationId xmlns:a16="http://schemas.microsoft.com/office/drawing/2014/main" id="{0061BAF2-6898-5983-4CC9-EE0EAB13B2D1}"/>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BC62B456-623D-7112-CD0A-B1DDC7E06F32}"/>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BF53386D-B63A-6FD3-FFB4-89136727BDFF}"/>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5777D96E-2537-DF4B-C606-32C64D927151}"/>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721F3CF7-F944-F0C8-4D95-8659AA12F053}"/>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1" name="Tekstfelt 30">
            <a:extLst>
              <a:ext uri="{FF2B5EF4-FFF2-40B4-BE49-F238E27FC236}">
                <a16:creationId xmlns:a16="http://schemas.microsoft.com/office/drawing/2014/main" id="{76BE426D-5FEA-6C0C-E834-326306836262}"/>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726724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D8DC0-7A3D-D16C-F8B2-FBD2E1AD6148}"/>
            </a:ext>
          </a:extLst>
        </p:cNvPr>
        <p:cNvGrpSpPr/>
        <p:nvPr/>
      </p:nvGrpSpPr>
      <p:grpSpPr>
        <a:xfrm>
          <a:off x="0" y="0"/>
          <a:ext cx="0" cy="0"/>
          <a:chOff x="0" y="0"/>
          <a:chExt cx="0" cy="0"/>
        </a:xfrm>
      </p:grpSpPr>
      <p:sp>
        <p:nvSpPr>
          <p:cNvPr id="10" name="Afrundet rektangel 9">
            <a:extLst>
              <a:ext uri="{FF2B5EF4-FFF2-40B4-BE49-F238E27FC236}">
                <a16:creationId xmlns:a16="http://schemas.microsoft.com/office/drawing/2014/main" id="{417124DF-FCCA-E9C5-F6D4-66C122D0CC5D}"/>
              </a:ext>
            </a:extLst>
          </p:cNvPr>
          <p:cNvSpPr/>
          <p:nvPr/>
        </p:nvSpPr>
        <p:spPr>
          <a:xfrm>
            <a:off x="7908851" y="1009962"/>
            <a:ext cx="1948316" cy="414295"/>
          </a:xfrm>
          <a:custGeom>
            <a:avLst/>
            <a:gdLst>
              <a:gd name="connsiteX0" fmla="*/ 0 w 1948316"/>
              <a:gd name="connsiteY0" fmla="*/ 69051 h 414295"/>
              <a:gd name="connsiteX1" fmla="*/ 69051 w 1948316"/>
              <a:gd name="connsiteY1" fmla="*/ 0 h 414295"/>
              <a:gd name="connsiteX2" fmla="*/ 690558 w 1948316"/>
              <a:gd name="connsiteY2" fmla="*/ 0 h 414295"/>
              <a:gd name="connsiteX3" fmla="*/ 1293962 w 1948316"/>
              <a:gd name="connsiteY3" fmla="*/ 0 h 414295"/>
              <a:gd name="connsiteX4" fmla="*/ 1879265 w 1948316"/>
              <a:gd name="connsiteY4" fmla="*/ 0 h 414295"/>
              <a:gd name="connsiteX5" fmla="*/ 1948316 w 1948316"/>
              <a:gd name="connsiteY5" fmla="*/ 69051 h 414295"/>
              <a:gd name="connsiteX6" fmla="*/ 1948316 w 1948316"/>
              <a:gd name="connsiteY6" fmla="*/ 345244 h 414295"/>
              <a:gd name="connsiteX7" fmla="*/ 1879265 w 1948316"/>
              <a:gd name="connsiteY7" fmla="*/ 414295 h 414295"/>
              <a:gd name="connsiteX8" fmla="*/ 1257758 w 1948316"/>
              <a:gd name="connsiteY8" fmla="*/ 414295 h 414295"/>
              <a:gd name="connsiteX9" fmla="*/ 708660 w 1948316"/>
              <a:gd name="connsiteY9" fmla="*/ 414295 h 414295"/>
              <a:gd name="connsiteX10" fmla="*/ 69051 w 1948316"/>
              <a:gd name="connsiteY10" fmla="*/ 414295 h 414295"/>
              <a:gd name="connsiteX11" fmla="*/ 0 w 1948316"/>
              <a:gd name="connsiteY11" fmla="*/ 345244 h 414295"/>
              <a:gd name="connsiteX12" fmla="*/ 0 w 1948316"/>
              <a:gd name="connsiteY12" fmla="*/ 69051 h 414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414295" fill="none" extrusionOk="0">
                <a:moveTo>
                  <a:pt x="0" y="69051"/>
                </a:moveTo>
                <a:cubicBezTo>
                  <a:pt x="-4768" y="31698"/>
                  <a:pt x="27740" y="-2191"/>
                  <a:pt x="69051" y="0"/>
                </a:cubicBezTo>
                <a:cubicBezTo>
                  <a:pt x="242896" y="29903"/>
                  <a:pt x="509005" y="21884"/>
                  <a:pt x="690558" y="0"/>
                </a:cubicBezTo>
                <a:cubicBezTo>
                  <a:pt x="872111" y="-21884"/>
                  <a:pt x="1145660" y="6883"/>
                  <a:pt x="1293962" y="0"/>
                </a:cubicBezTo>
                <a:cubicBezTo>
                  <a:pt x="1442264" y="-6883"/>
                  <a:pt x="1633592" y="20412"/>
                  <a:pt x="1879265" y="0"/>
                </a:cubicBezTo>
                <a:cubicBezTo>
                  <a:pt x="1909289" y="334"/>
                  <a:pt x="1952293" y="23745"/>
                  <a:pt x="1948316" y="69051"/>
                </a:cubicBezTo>
                <a:cubicBezTo>
                  <a:pt x="1959510" y="159277"/>
                  <a:pt x="1949552" y="218167"/>
                  <a:pt x="1948316" y="345244"/>
                </a:cubicBezTo>
                <a:cubicBezTo>
                  <a:pt x="1950944" y="388583"/>
                  <a:pt x="1913319" y="416447"/>
                  <a:pt x="1879265" y="414295"/>
                </a:cubicBezTo>
                <a:cubicBezTo>
                  <a:pt x="1734275" y="406981"/>
                  <a:pt x="1529212" y="403437"/>
                  <a:pt x="1257758" y="414295"/>
                </a:cubicBezTo>
                <a:cubicBezTo>
                  <a:pt x="986304" y="425153"/>
                  <a:pt x="841372" y="413119"/>
                  <a:pt x="708660" y="414295"/>
                </a:cubicBezTo>
                <a:cubicBezTo>
                  <a:pt x="575948" y="415471"/>
                  <a:pt x="346622" y="404626"/>
                  <a:pt x="69051" y="414295"/>
                </a:cubicBezTo>
                <a:cubicBezTo>
                  <a:pt x="36169" y="416134"/>
                  <a:pt x="465" y="384946"/>
                  <a:pt x="0" y="345244"/>
                </a:cubicBezTo>
                <a:cubicBezTo>
                  <a:pt x="7275" y="277321"/>
                  <a:pt x="-2189" y="149358"/>
                  <a:pt x="0" y="69051"/>
                </a:cubicBezTo>
                <a:close/>
              </a:path>
              <a:path w="1948316" h="414295" stroke="0" extrusionOk="0">
                <a:moveTo>
                  <a:pt x="0" y="69051"/>
                </a:moveTo>
                <a:cubicBezTo>
                  <a:pt x="-8108" y="25914"/>
                  <a:pt x="26154" y="1787"/>
                  <a:pt x="69051" y="0"/>
                </a:cubicBezTo>
                <a:cubicBezTo>
                  <a:pt x="280904" y="-27717"/>
                  <a:pt x="567152" y="6666"/>
                  <a:pt x="708660" y="0"/>
                </a:cubicBezTo>
                <a:cubicBezTo>
                  <a:pt x="850168" y="-6666"/>
                  <a:pt x="1073738" y="24584"/>
                  <a:pt x="1293962" y="0"/>
                </a:cubicBezTo>
                <a:cubicBezTo>
                  <a:pt x="1514186" y="-24584"/>
                  <a:pt x="1740913" y="-1701"/>
                  <a:pt x="1879265" y="0"/>
                </a:cubicBezTo>
                <a:cubicBezTo>
                  <a:pt x="1914729" y="-8606"/>
                  <a:pt x="1949963" y="24819"/>
                  <a:pt x="1948316" y="69051"/>
                </a:cubicBezTo>
                <a:cubicBezTo>
                  <a:pt x="1961906" y="135551"/>
                  <a:pt x="1940724" y="207606"/>
                  <a:pt x="1948316" y="345244"/>
                </a:cubicBezTo>
                <a:cubicBezTo>
                  <a:pt x="1947765" y="378126"/>
                  <a:pt x="1913513" y="419698"/>
                  <a:pt x="1879265" y="414295"/>
                </a:cubicBezTo>
                <a:cubicBezTo>
                  <a:pt x="1690208" y="401315"/>
                  <a:pt x="1515240" y="386708"/>
                  <a:pt x="1312065" y="414295"/>
                </a:cubicBezTo>
                <a:cubicBezTo>
                  <a:pt x="1108890" y="441882"/>
                  <a:pt x="943204" y="424747"/>
                  <a:pt x="708660" y="414295"/>
                </a:cubicBezTo>
                <a:cubicBezTo>
                  <a:pt x="474117" y="403843"/>
                  <a:pt x="270328" y="389881"/>
                  <a:pt x="69051" y="414295"/>
                </a:cubicBezTo>
                <a:cubicBezTo>
                  <a:pt x="31679" y="413540"/>
                  <a:pt x="7692" y="378420"/>
                  <a:pt x="0" y="345244"/>
                </a:cubicBezTo>
                <a:cubicBezTo>
                  <a:pt x="2991" y="282366"/>
                  <a:pt x="13585" y="134409"/>
                  <a:pt x="0" y="6905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TEKNISK</a:t>
            </a:r>
          </a:p>
        </p:txBody>
      </p:sp>
      <p:sp>
        <p:nvSpPr>
          <p:cNvPr id="11" name="Afrundet rektangel 10">
            <a:extLst>
              <a:ext uri="{FF2B5EF4-FFF2-40B4-BE49-F238E27FC236}">
                <a16:creationId xmlns:a16="http://schemas.microsoft.com/office/drawing/2014/main" id="{0AB552E5-853A-2965-E1BD-86595D61B1FF}"/>
              </a:ext>
            </a:extLst>
          </p:cNvPr>
          <p:cNvSpPr/>
          <p:nvPr/>
        </p:nvSpPr>
        <p:spPr>
          <a:xfrm>
            <a:off x="7980627" y="2397061"/>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alpha val="94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TAKTISK</a:t>
            </a:r>
          </a:p>
        </p:txBody>
      </p:sp>
      <p:sp>
        <p:nvSpPr>
          <p:cNvPr id="18" name="Afrundet rektangel 17">
            <a:extLst>
              <a:ext uri="{FF2B5EF4-FFF2-40B4-BE49-F238E27FC236}">
                <a16:creationId xmlns:a16="http://schemas.microsoft.com/office/drawing/2014/main" id="{87C89D8D-137E-312C-31CE-DE1DE8B1A687}"/>
              </a:ext>
            </a:extLst>
          </p:cNvPr>
          <p:cNvSpPr/>
          <p:nvPr/>
        </p:nvSpPr>
        <p:spPr>
          <a:xfrm>
            <a:off x="6300336" y="1511457"/>
            <a:ext cx="5619600" cy="81357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dirty="0">
              <a:solidFill>
                <a:schemeClr val="accent6">
                  <a:lumMod val="75000"/>
                </a:schemeClr>
              </a:solidFill>
              <a:latin typeface="Monofonto" panose="02010609020000000000" pitchFamily="49" charset="0"/>
            </a:endParaRPr>
          </a:p>
        </p:txBody>
      </p:sp>
      <p:sp>
        <p:nvSpPr>
          <p:cNvPr id="19" name="Afrundet rektangel 18">
            <a:extLst>
              <a:ext uri="{FF2B5EF4-FFF2-40B4-BE49-F238E27FC236}">
                <a16:creationId xmlns:a16="http://schemas.microsoft.com/office/drawing/2014/main" id="{9C779E67-E511-A9BA-09B9-AA0805A1933C}"/>
              </a:ext>
            </a:extLst>
          </p:cNvPr>
          <p:cNvSpPr/>
          <p:nvPr/>
        </p:nvSpPr>
        <p:spPr>
          <a:xfrm>
            <a:off x="6240530" y="2890847"/>
            <a:ext cx="5619600" cy="856625"/>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r>
              <a:rPr lang="da-DK" sz="1600" dirty="0">
                <a:solidFill>
                  <a:schemeClr val="accent6">
                    <a:lumMod val="75000"/>
                  </a:schemeClr>
                </a:solidFill>
                <a:latin typeface="Monofonto" panose="02010609020000000000" pitchFamily="49" charset="0"/>
              </a:rPr>
              <a:t>Gennembrudsstærk – HRA</a:t>
            </a:r>
          </a:p>
          <a:p>
            <a:r>
              <a:rPr lang="da-DK" sz="1600" dirty="0">
                <a:solidFill>
                  <a:schemeClr val="accent6">
                    <a:lumMod val="75000"/>
                  </a:schemeClr>
                </a:solidFill>
                <a:latin typeface="Monofonto" panose="02010609020000000000" pitchFamily="49" charset="0"/>
              </a:rPr>
              <a:t>Ankomme i feltet</a:t>
            </a:r>
          </a:p>
          <a:p>
            <a:r>
              <a:rPr lang="da-DK" sz="1600" dirty="0">
                <a:solidFill>
                  <a:schemeClr val="accent6">
                    <a:lumMod val="75000"/>
                  </a:schemeClr>
                </a:solidFill>
                <a:latin typeface="Monofonto" panose="02010609020000000000" pitchFamily="49" charset="0"/>
              </a:rPr>
              <a:t>Slippe håndbremsen og forsvare fremad</a:t>
            </a:r>
          </a:p>
        </p:txBody>
      </p:sp>
      <p:pic>
        <p:nvPicPr>
          <p:cNvPr id="2" name="Billede 1" descr="Et billede, der indeholder emblem, cirkel, logo, Varemærke&#10;&#10;Indhold genereret af kunstig intelligens kan være forkert.">
            <a:extLst>
              <a:ext uri="{FF2B5EF4-FFF2-40B4-BE49-F238E27FC236}">
                <a16:creationId xmlns:a16="http://schemas.microsoft.com/office/drawing/2014/main" id="{26AE1C90-551B-4318-3628-36EA626513CF}"/>
              </a:ext>
            </a:extLst>
          </p:cNvPr>
          <p:cNvPicPr>
            <a:picLocks noChangeAspect="1"/>
          </p:cNvPicPr>
          <p:nvPr/>
        </p:nvPicPr>
        <p:blipFill>
          <a:blip r:embed="rId2"/>
          <a:srcRect l="22922" t="19321" r="24270" b="26924"/>
          <a:stretch/>
        </p:blipFill>
        <p:spPr>
          <a:xfrm>
            <a:off x="6004945" y="-4410"/>
            <a:ext cx="1393371" cy="1209014"/>
          </a:xfrm>
          <a:prstGeom prst="rect">
            <a:avLst/>
          </a:prstGeom>
        </p:spPr>
      </p:pic>
      <p:pic>
        <p:nvPicPr>
          <p:cNvPr id="3" name="Billede 2" descr="Et billede, der indeholder cirkel, emblem, logo, Varemærke&#10;&#10;Indhold genereret af kunstig intelligens kan være forkert.">
            <a:extLst>
              <a:ext uri="{FF2B5EF4-FFF2-40B4-BE49-F238E27FC236}">
                <a16:creationId xmlns:a16="http://schemas.microsoft.com/office/drawing/2014/main" id="{F9253F86-50DB-647F-B308-5A1E62BC20F5}"/>
              </a:ext>
            </a:extLst>
          </p:cNvPr>
          <p:cNvPicPr>
            <a:picLocks noChangeAspect="1"/>
          </p:cNvPicPr>
          <p:nvPr/>
        </p:nvPicPr>
        <p:blipFill>
          <a:blip r:embed="rId3"/>
          <a:srcRect l="25995" t="20577" r="27165" b="25142"/>
          <a:stretch/>
        </p:blipFill>
        <p:spPr>
          <a:xfrm>
            <a:off x="10741322" y="-45485"/>
            <a:ext cx="1285366" cy="1244022"/>
          </a:xfrm>
          <a:prstGeom prst="rect">
            <a:avLst/>
          </a:prstGeom>
        </p:spPr>
      </p:pic>
      <p:sp>
        <p:nvSpPr>
          <p:cNvPr id="4" name="Afrundet rektangel 27">
            <a:extLst>
              <a:ext uri="{FF2B5EF4-FFF2-40B4-BE49-F238E27FC236}">
                <a16:creationId xmlns:a16="http://schemas.microsoft.com/office/drawing/2014/main" id="{A39085AD-0B27-8DB1-613D-81424555B7E1}"/>
              </a:ext>
            </a:extLst>
          </p:cNvPr>
          <p:cNvSpPr/>
          <p:nvPr/>
        </p:nvSpPr>
        <p:spPr>
          <a:xfrm>
            <a:off x="7946394" y="3830018"/>
            <a:ext cx="1947600" cy="413999"/>
          </a:xfrm>
          <a:custGeom>
            <a:avLst/>
            <a:gdLst>
              <a:gd name="connsiteX0" fmla="*/ 0 w 1947600"/>
              <a:gd name="connsiteY0" fmla="*/ 69001 h 413999"/>
              <a:gd name="connsiteX1" fmla="*/ 69001 w 1947600"/>
              <a:gd name="connsiteY1" fmla="*/ 0 h 413999"/>
              <a:gd name="connsiteX2" fmla="*/ 672200 w 1947600"/>
              <a:gd name="connsiteY2" fmla="*/ 0 h 413999"/>
              <a:gd name="connsiteX3" fmla="*/ 1221112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75400 w 1947600"/>
              <a:gd name="connsiteY8" fmla="*/ 413999 h 413999"/>
              <a:gd name="connsiteX9" fmla="*/ 708392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804" y="30651"/>
                  <a:pt x="35327" y="5439"/>
                  <a:pt x="69001" y="0"/>
                </a:cubicBezTo>
                <a:cubicBezTo>
                  <a:pt x="219048" y="-23229"/>
                  <a:pt x="491595" y="19476"/>
                  <a:pt x="672200" y="0"/>
                </a:cubicBezTo>
                <a:cubicBezTo>
                  <a:pt x="852805" y="-19476"/>
                  <a:pt x="1032544" y="13554"/>
                  <a:pt x="1221112" y="0"/>
                </a:cubicBezTo>
                <a:cubicBezTo>
                  <a:pt x="1409680" y="-13554"/>
                  <a:pt x="1637811" y="-8234"/>
                  <a:pt x="1878599" y="0"/>
                </a:cubicBezTo>
                <a:cubicBezTo>
                  <a:pt x="1916065" y="-910"/>
                  <a:pt x="1946063" y="33433"/>
                  <a:pt x="1947600" y="69001"/>
                </a:cubicBezTo>
                <a:cubicBezTo>
                  <a:pt x="1946697" y="161724"/>
                  <a:pt x="1960887" y="246801"/>
                  <a:pt x="1947600" y="344998"/>
                </a:cubicBezTo>
                <a:cubicBezTo>
                  <a:pt x="1941289" y="382658"/>
                  <a:pt x="1915294" y="419705"/>
                  <a:pt x="1878599" y="413999"/>
                </a:cubicBezTo>
                <a:cubicBezTo>
                  <a:pt x="1746408" y="385660"/>
                  <a:pt x="1557988" y="435756"/>
                  <a:pt x="1275400" y="413999"/>
                </a:cubicBezTo>
                <a:cubicBezTo>
                  <a:pt x="992812" y="392242"/>
                  <a:pt x="982324" y="415759"/>
                  <a:pt x="708392" y="413999"/>
                </a:cubicBezTo>
                <a:cubicBezTo>
                  <a:pt x="434460" y="412239"/>
                  <a:pt x="223067" y="410814"/>
                  <a:pt x="69001" y="413999"/>
                </a:cubicBezTo>
                <a:cubicBezTo>
                  <a:pt x="35006" y="417599"/>
                  <a:pt x="2481" y="374368"/>
                  <a:pt x="0" y="344998"/>
                </a:cubicBezTo>
                <a:cubicBezTo>
                  <a:pt x="-9964" y="221457"/>
                  <a:pt x="-10011" y="179799"/>
                  <a:pt x="0" y="69001"/>
                </a:cubicBezTo>
                <a:close/>
              </a:path>
              <a:path w="1947600" h="413999" stroke="0" extrusionOk="0">
                <a:moveTo>
                  <a:pt x="0" y="69001"/>
                </a:moveTo>
                <a:cubicBezTo>
                  <a:pt x="1118" y="37777"/>
                  <a:pt x="36055" y="-2348"/>
                  <a:pt x="69001" y="0"/>
                </a:cubicBezTo>
                <a:cubicBezTo>
                  <a:pt x="295583" y="8457"/>
                  <a:pt x="418527" y="3901"/>
                  <a:pt x="654104" y="0"/>
                </a:cubicBezTo>
                <a:cubicBezTo>
                  <a:pt x="889681" y="-3901"/>
                  <a:pt x="996923" y="-21466"/>
                  <a:pt x="1257304" y="0"/>
                </a:cubicBezTo>
                <a:cubicBezTo>
                  <a:pt x="1517685" y="21466"/>
                  <a:pt x="1621067" y="15352"/>
                  <a:pt x="1878599" y="0"/>
                </a:cubicBezTo>
                <a:cubicBezTo>
                  <a:pt x="1920551" y="-1644"/>
                  <a:pt x="1950340" y="31736"/>
                  <a:pt x="1947600" y="69001"/>
                </a:cubicBezTo>
                <a:cubicBezTo>
                  <a:pt x="1953836" y="134852"/>
                  <a:pt x="1955066" y="219588"/>
                  <a:pt x="1947600" y="344998"/>
                </a:cubicBezTo>
                <a:cubicBezTo>
                  <a:pt x="1950579" y="384440"/>
                  <a:pt x="1908817" y="410762"/>
                  <a:pt x="1878599" y="413999"/>
                </a:cubicBezTo>
                <a:cubicBezTo>
                  <a:pt x="1718596" y="441401"/>
                  <a:pt x="1425043" y="387848"/>
                  <a:pt x="1311592" y="413999"/>
                </a:cubicBezTo>
                <a:cubicBezTo>
                  <a:pt x="1198141" y="440150"/>
                  <a:pt x="1004597" y="433317"/>
                  <a:pt x="744584" y="413999"/>
                </a:cubicBezTo>
                <a:cubicBezTo>
                  <a:pt x="484571" y="394681"/>
                  <a:pt x="313147" y="409793"/>
                  <a:pt x="69001" y="413999"/>
                </a:cubicBezTo>
                <a:cubicBezTo>
                  <a:pt x="25956" y="412995"/>
                  <a:pt x="-7273" y="377031"/>
                  <a:pt x="0" y="344998"/>
                </a:cubicBezTo>
                <a:cubicBezTo>
                  <a:pt x="-6354" y="277048"/>
                  <a:pt x="-12456" y="131309"/>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2830084044">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MENTALT</a:t>
            </a:r>
          </a:p>
        </p:txBody>
      </p:sp>
      <p:sp>
        <p:nvSpPr>
          <p:cNvPr id="5" name="Afrundet rektangel 29">
            <a:extLst>
              <a:ext uri="{FF2B5EF4-FFF2-40B4-BE49-F238E27FC236}">
                <a16:creationId xmlns:a16="http://schemas.microsoft.com/office/drawing/2014/main" id="{57E5D080-EFD8-365D-17AC-DBEA22F8568C}"/>
              </a:ext>
            </a:extLst>
          </p:cNvPr>
          <p:cNvSpPr/>
          <p:nvPr/>
        </p:nvSpPr>
        <p:spPr>
          <a:xfrm>
            <a:off x="6300336" y="4296090"/>
            <a:ext cx="5559794" cy="47160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b="1" dirty="0">
                <a:solidFill>
                  <a:schemeClr val="accent6">
                    <a:lumMod val="75000"/>
                  </a:schemeClr>
                </a:solidFill>
                <a:latin typeface="Monofonto" panose="02010609020000000000" pitchFamily="49" charset="0"/>
              </a:rPr>
              <a:t>         </a:t>
            </a:r>
          </a:p>
        </p:txBody>
      </p:sp>
      <p:sp>
        <p:nvSpPr>
          <p:cNvPr id="7" name="Afrundet rektangel 28">
            <a:extLst>
              <a:ext uri="{FF2B5EF4-FFF2-40B4-BE49-F238E27FC236}">
                <a16:creationId xmlns:a16="http://schemas.microsoft.com/office/drawing/2014/main" id="{223B0302-5E7B-9B86-8889-DC56A860ADDC}"/>
              </a:ext>
            </a:extLst>
          </p:cNvPr>
          <p:cNvSpPr/>
          <p:nvPr/>
        </p:nvSpPr>
        <p:spPr>
          <a:xfrm>
            <a:off x="7980627" y="4816796"/>
            <a:ext cx="1947600" cy="413999"/>
          </a:xfrm>
          <a:custGeom>
            <a:avLst/>
            <a:gdLst>
              <a:gd name="connsiteX0" fmla="*/ 0 w 1947600"/>
              <a:gd name="connsiteY0" fmla="*/ 69001 h 413999"/>
              <a:gd name="connsiteX1" fmla="*/ 69001 w 1947600"/>
              <a:gd name="connsiteY1" fmla="*/ 0 h 413999"/>
              <a:gd name="connsiteX2" fmla="*/ 636008 w 1947600"/>
              <a:gd name="connsiteY2" fmla="*/ 0 h 413999"/>
              <a:gd name="connsiteX3" fmla="*/ 1203016 w 1947600"/>
              <a:gd name="connsiteY3" fmla="*/ 0 h 413999"/>
              <a:gd name="connsiteX4" fmla="*/ 1878599 w 1947600"/>
              <a:gd name="connsiteY4" fmla="*/ 0 h 413999"/>
              <a:gd name="connsiteX5" fmla="*/ 1947600 w 1947600"/>
              <a:gd name="connsiteY5" fmla="*/ 69001 h 413999"/>
              <a:gd name="connsiteX6" fmla="*/ 1947600 w 1947600"/>
              <a:gd name="connsiteY6" fmla="*/ 344998 h 413999"/>
              <a:gd name="connsiteX7" fmla="*/ 1878599 w 1947600"/>
              <a:gd name="connsiteY7" fmla="*/ 413999 h 413999"/>
              <a:gd name="connsiteX8" fmla="*/ 1239208 w 1947600"/>
              <a:gd name="connsiteY8" fmla="*/ 413999 h 413999"/>
              <a:gd name="connsiteX9" fmla="*/ 654104 w 1947600"/>
              <a:gd name="connsiteY9" fmla="*/ 413999 h 413999"/>
              <a:gd name="connsiteX10" fmla="*/ 69001 w 1947600"/>
              <a:gd name="connsiteY10" fmla="*/ 413999 h 413999"/>
              <a:gd name="connsiteX11" fmla="*/ 0 w 1947600"/>
              <a:gd name="connsiteY11" fmla="*/ 344998 h 413999"/>
              <a:gd name="connsiteX12" fmla="*/ 0 w 1947600"/>
              <a:gd name="connsiteY12" fmla="*/ 69001 h 41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7600" h="413999" fill="none" extrusionOk="0">
                <a:moveTo>
                  <a:pt x="0" y="69001"/>
                </a:moveTo>
                <a:cubicBezTo>
                  <a:pt x="-1133" y="38730"/>
                  <a:pt x="31750" y="-5381"/>
                  <a:pt x="69001" y="0"/>
                </a:cubicBezTo>
                <a:cubicBezTo>
                  <a:pt x="191433" y="24576"/>
                  <a:pt x="446529" y="3042"/>
                  <a:pt x="636008" y="0"/>
                </a:cubicBezTo>
                <a:cubicBezTo>
                  <a:pt x="825487" y="-3042"/>
                  <a:pt x="1063474" y="-22874"/>
                  <a:pt x="1203016" y="0"/>
                </a:cubicBezTo>
                <a:cubicBezTo>
                  <a:pt x="1342558" y="22874"/>
                  <a:pt x="1568759" y="-22136"/>
                  <a:pt x="1878599" y="0"/>
                </a:cubicBezTo>
                <a:cubicBezTo>
                  <a:pt x="1918860" y="4240"/>
                  <a:pt x="1948303" y="36018"/>
                  <a:pt x="1947600" y="69001"/>
                </a:cubicBezTo>
                <a:cubicBezTo>
                  <a:pt x="1950624" y="125007"/>
                  <a:pt x="1936407" y="212203"/>
                  <a:pt x="1947600" y="344998"/>
                </a:cubicBezTo>
                <a:cubicBezTo>
                  <a:pt x="1948129" y="383871"/>
                  <a:pt x="1914008" y="414536"/>
                  <a:pt x="1878599" y="413999"/>
                </a:cubicBezTo>
                <a:cubicBezTo>
                  <a:pt x="1651132" y="385822"/>
                  <a:pt x="1439508" y="423019"/>
                  <a:pt x="1239208" y="413999"/>
                </a:cubicBezTo>
                <a:cubicBezTo>
                  <a:pt x="1038908" y="404979"/>
                  <a:pt x="788427" y="430520"/>
                  <a:pt x="654104" y="413999"/>
                </a:cubicBezTo>
                <a:cubicBezTo>
                  <a:pt x="519781" y="397478"/>
                  <a:pt x="307713" y="440042"/>
                  <a:pt x="69001" y="413999"/>
                </a:cubicBezTo>
                <a:cubicBezTo>
                  <a:pt x="37035" y="418514"/>
                  <a:pt x="-3254" y="390849"/>
                  <a:pt x="0" y="344998"/>
                </a:cubicBezTo>
                <a:cubicBezTo>
                  <a:pt x="-7395" y="288076"/>
                  <a:pt x="-6431" y="139318"/>
                  <a:pt x="0" y="69001"/>
                </a:cubicBezTo>
                <a:close/>
              </a:path>
              <a:path w="1947600" h="413999" stroke="0" extrusionOk="0">
                <a:moveTo>
                  <a:pt x="0" y="69001"/>
                </a:moveTo>
                <a:cubicBezTo>
                  <a:pt x="1534" y="40151"/>
                  <a:pt x="30684" y="-4860"/>
                  <a:pt x="69001" y="0"/>
                </a:cubicBezTo>
                <a:cubicBezTo>
                  <a:pt x="340562" y="8608"/>
                  <a:pt x="516812" y="10926"/>
                  <a:pt x="672200" y="0"/>
                </a:cubicBezTo>
                <a:cubicBezTo>
                  <a:pt x="827588" y="-10926"/>
                  <a:pt x="969223" y="-9641"/>
                  <a:pt x="1239208" y="0"/>
                </a:cubicBezTo>
                <a:cubicBezTo>
                  <a:pt x="1509193" y="9641"/>
                  <a:pt x="1603110" y="-6995"/>
                  <a:pt x="1878599" y="0"/>
                </a:cubicBezTo>
                <a:cubicBezTo>
                  <a:pt x="1920824" y="-6760"/>
                  <a:pt x="1948426" y="31339"/>
                  <a:pt x="1947600" y="69001"/>
                </a:cubicBezTo>
                <a:cubicBezTo>
                  <a:pt x="1938561" y="139711"/>
                  <a:pt x="1951820" y="212494"/>
                  <a:pt x="1947600" y="344998"/>
                </a:cubicBezTo>
                <a:cubicBezTo>
                  <a:pt x="1949443" y="379422"/>
                  <a:pt x="1924252" y="417247"/>
                  <a:pt x="1878599" y="413999"/>
                </a:cubicBezTo>
                <a:cubicBezTo>
                  <a:pt x="1745513" y="397919"/>
                  <a:pt x="1459241" y="387492"/>
                  <a:pt x="1275400" y="413999"/>
                </a:cubicBezTo>
                <a:cubicBezTo>
                  <a:pt x="1091559" y="440506"/>
                  <a:pt x="902653" y="436293"/>
                  <a:pt x="726488" y="413999"/>
                </a:cubicBezTo>
                <a:cubicBezTo>
                  <a:pt x="550323" y="391705"/>
                  <a:pt x="281952" y="417685"/>
                  <a:pt x="69001" y="413999"/>
                </a:cubicBezTo>
                <a:cubicBezTo>
                  <a:pt x="36128" y="408537"/>
                  <a:pt x="-2016" y="378026"/>
                  <a:pt x="0" y="344998"/>
                </a:cubicBezTo>
                <a:cubicBezTo>
                  <a:pt x="-6426" y="249215"/>
                  <a:pt x="-12786" y="133018"/>
                  <a:pt x="0" y="69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891155610">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2000" b="1" dirty="0">
                <a:solidFill>
                  <a:schemeClr val="bg1"/>
                </a:solidFill>
                <a:latin typeface="Monofonto" panose="02010609020000000000" pitchFamily="49" charset="0"/>
              </a:rPr>
              <a:t>FYSISK</a:t>
            </a:r>
          </a:p>
        </p:txBody>
      </p:sp>
      <p:sp>
        <p:nvSpPr>
          <p:cNvPr id="8" name="Afrundet rektangel 30">
            <a:extLst>
              <a:ext uri="{FF2B5EF4-FFF2-40B4-BE49-F238E27FC236}">
                <a16:creationId xmlns:a16="http://schemas.microsoft.com/office/drawing/2014/main" id="{7D4BBEDD-F2A2-8583-E05D-8C6E52F5E3DB}"/>
              </a:ext>
            </a:extLst>
          </p:cNvPr>
          <p:cNvSpPr/>
          <p:nvPr/>
        </p:nvSpPr>
        <p:spPr>
          <a:xfrm>
            <a:off x="6313886" y="5254971"/>
            <a:ext cx="5619600" cy="471090"/>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nSpc>
                <a:spcPct val="150000"/>
              </a:lnSpc>
            </a:pPr>
            <a:r>
              <a:rPr lang="da-DK" sz="1600" dirty="0">
                <a:solidFill>
                  <a:schemeClr val="accent6">
                    <a:lumMod val="75000"/>
                  </a:schemeClr>
                </a:solidFill>
                <a:latin typeface="Monofonto" panose="02010609020000000000" pitchFamily="49" charset="0"/>
              </a:rPr>
              <a:t>  </a:t>
            </a:r>
          </a:p>
        </p:txBody>
      </p:sp>
      <p:sp>
        <p:nvSpPr>
          <p:cNvPr id="9" name="Afrundet rektangel 8">
            <a:extLst>
              <a:ext uri="{FF2B5EF4-FFF2-40B4-BE49-F238E27FC236}">
                <a16:creationId xmlns:a16="http://schemas.microsoft.com/office/drawing/2014/main" id="{0B784E0F-508D-AF99-0585-97B94A408410}"/>
              </a:ext>
            </a:extLst>
          </p:cNvPr>
          <p:cNvSpPr/>
          <p:nvPr/>
        </p:nvSpPr>
        <p:spPr>
          <a:xfrm>
            <a:off x="150871" y="150513"/>
            <a:ext cx="5854074" cy="2301968"/>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17" name="Afrundet rektangel 16">
            <a:extLst>
              <a:ext uri="{FF2B5EF4-FFF2-40B4-BE49-F238E27FC236}">
                <a16:creationId xmlns:a16="http://schemas.microsoft.com/office/drawing/2014/main" id="{CD7BB53F-21DD-1A0A-4FA3-18D7386FF65E}"/>
              </a:ext>
            </a:extLst>
          </p:cNvPr>
          <p:cNvSpPr/>
          <p:nvPr/>
        </p:nvSpPr>
        <p:spPr>
          <a:xfrm>
            <a:off x="184121" y="2606676"/>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20" name="Tekstfelt 19">
            <a:extLst>
              <a:ext uri="{FF2B5EF4-FFF2-40B4-BE49-F238E27FC236}">
                <a16:creationId xmlns:a16="http://schemas.microsoft.com/office/drawing/2014/main" id="{CFF55F89-6EAC-79E5-10DB-47501D03F1C5}"/>
              </a:ext>
            </a:extLst>
          </p:cNvPr>
          <p:cNvSpPr txBox="1"/>
          <p:nvPr/>
        </p:nvSpPr>
        <p:spPr>
          <a:xfrm>
            <a:off x="2507399" y="163354"/>
            <a:ext cx="184731" cy="338554"/>
          </a:xfrm>
          <a:custGeom>
            <a:avLst/>
            <a:gdLst>
              <a:gd name="connsiteX0" fmla="*/ 0 w 184731"/>
              <a:gd name="connsiteY0" fmla="*/ 0 h 338554"/>
              <a:gd name="connsiteX1" fmla="*/ 184731 w 184731"/>
              <a:gd name="connsiteY1" fmla="*/ 0 h 338554"/>
              <a:gd name="connsiteX2" fmla="*/ 184731 w 184731"/>
              <a:gd name="connsiteY2" fmla="*/ 338554 h 338554"/>
              <a:gd name="connsiteX3" fmla="*/ 0 w 184731"/>
              <a:gd name="connsiteY3" fmla="*/ 338554 h 338554"/>
              <a:gd name="connsiteX4" fmla="*/ 0 w 184731"/>
              <a:gd name="connsiteY4" fmla="*/ 0 h 338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731" h="338554" extrusionOk="0">
                <a:moveTo>
                  <a:pt x="0" y="0"/>
                </a:moveTo>
                <a:cubicBezTo>
                  <a:pt x="52957" y="-4070"/>
                  <a:pt x="110197" y="-4811"/>
                  <a:pt x="184731" y="0"/>
                </a:cubicBezTo>
                <a:cubicBezTo>
                  <a:pt x="182580" y="142513"/>
                  <a:pt x="190459" y="243145"/>
                  <a:pt x="184731" y="338554"/>
                </a:cubicBezTo>
                <a:cubicBezTo>
                  <a:pt x="141814" y="338702"/>
                  <a:pt x="43250" y="339293"/>
                  <a:pt x="0" y="338554"/>
                </a:cubicBezTo>
                <a:cubicBezTo>
                  <a:pt x="-6722" y="246800"/>
                  <a:pt x="-5886" y="115207"/>
                  <a:pt x="0" y="0"/>
                </a:cubicBezTo>
                <a:close/>
              </a:path>
            </a:pathLst>
          </a:custGeom>
          <a:noFill/>
          <a:ln>
            <a:solidFill>
              <a:schemeClr val="bg1"/>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endParaRPr lang="da-DK" sz="1600" dirty="0">
              <a:solidFill>
                <a:schemeClr val="bg1"/>
              </a:solidFill>
              <a:highlight>
                <a:srgbClr val="008000"/>
              </a:highlight>
              <a:latin typeface="Monofonto" panose="02010609020000000000" pitchFamily="49" charset="0"/>
            </a:endParaRPr>
          </a:p>
        </p:txBody>
      </p:sp>
      <p:sp>
        <p:nvSpPr>
          <p:cNvPr id="23" name="Tekstfelt 22">
            <a:extLst>
              <a:ext uri="{FF2B5EF4-FFF2-40B4-BE49-F238E27FC236}">
                <a16:creationId xmlns:a16="http://schemas.microsoft.com/office/drawing/2014/main" id="{1558860D-20BC-DBA6-7437-3010C2029FC0}"/>
              </a:ext>
            </a:extLst>
          </p:cNvPr>
          <p:cNvSpPr txBox="1"/>
          <p:nvPr/>
        </p:nvSpPr>
        <p:spPr>
          <a:xfrm>
            <a:off x="210337" y="398665"/>
            <a:ext cx="5699381" cy="1915909"/>
          </a:xfrm>
          <a:prstGeom prst="rect">
            <a:avLst/>
          </a:prstGeom>
          <a:noFill/>
        </p:spPr>
        <p:txBody>
          <a:bodyPr wrap="none" rtlCol="0">
            <a:spAutoFit/>
          </a:bodyPr>
          <a:lstStyle/>
          <a:p>
            <a:pPr>
              <a:lnSpc>
                <a:spcPct val="150000"/>
              </a:lnSpc>
            </a:pPr>
            <a:r>
              <a:rPr lang="da-DK" sz="1300" dirty="0"/>
              <a:t>Navn ___________________________________________________________ </a:t>
            </a:r>
          </a:p>
          <a:p>
            <a:pPr>
              <a:lnSpc>
                <a:spcPct val="150000"/>
              </a:lnSpc>
            </a:pPr>
            <a:r>
              <a:rPr lang="da-DK" sz="1300" dirty="0"/>
              <a:t>Årgang _________________________________________________________</a:t>
            </a:r>
          </a:p>
          <a:p>
            <a:pPr>
              <a:lnSpc>
                <a:spcPct val="150000"/>
              </a:lnSpc>
            </a:pPr>
            <a:r>
              <a:rPr lang="da-DK" sz="1300" dirty="0"/>
              <a:t>Ben ____________________________________________________________ </a:t>
            </a:r>
          </a:p>
          <a:p>
            <a:r>
              <a:rPr lang="da-DK" dirty="0"/>
              <a:t> </a:t>
            </a:r>
            <a:r>
              <a:rPr lang="da-DK" sz="1400" dirty="0"/>
              <a:t>Modenhed(sæt kryds)(F) Sen modenhed         (A )Almindelig modenhed </a:t>
            </a:r>
          </a:p>
          <a:p>
            <a:pPr algn="ctr"/>
            <a:r>
              <a:rPr lang="da-DK" sz="1400" dirty="0"/>
              <a:t>(T) Tidlig Modenhed </a:t>
            </a:r>
          </a:p>
          <a:p>
            <a:r>
              <a:rPr lang="da-DK" sz="1400" dirty="0">
                <a:solidFill>
                  <a:schemeClr val="bg1"/>
                </a:solidFill>
                <a:highlight>
                  <a:srgbClr val="008000"/>
                </a:highlight>
              </a:rPr>
              <a:t>PHV  dato for </a:t>
            </a:r>
            <a:r>
              <a:rPr lang="da-DK" sz="1400" dirty="0" err="1">
                <a:solidFill>
                  <a:schemeClr val="bg1"/>
                </a:solidFill>
                <a:highlight>
                  <a:srgbClr val="008000"/>
                </a:highlight>
              </a:rPr>
              <a:t>måling_________________Højde</a:t>
            </a:r>
            <a:r>
              <a:rPr lang="da-DK" sz="1400" dirty="0">
                <a:solidFill>
                  <a:schemeClr val="bg1"/>
                </a:solidFill>
                <a:highlight>
                  <a:srgbClr val="008000"/>
                </a:highlight>
              </a:rPr>
              <a:t>  __________ Vægt ________</a:t>
            </a:r>
          </a:p>
          <a:p>
            <a:pPr algn="ctr"/>
            <a:r>
              <a:rPr lang="da-DK" sz="1400" dirty="0"/>
              <a:t>Kvartal : (1,2,3,4)   </a:t>
            </a:r>
            <a:r>
              <a:rPr lang="da-DK" sz="1400" dirty="0">
                <a:solidFill>
                  <a:schemeClr val="bg1"/>
                </a:solidFill>
              </a:rPr>
              <a:t>_</a:t>
            </a:r>
          </a:p>
        </p:txBody>
      </p:sp>
      <p:sp>
        <p:nvSpPr>
          <p:cNvPr id="27" name="Tekstfelt 26">
            <a:extLst>
              <a:ext uri="{FF2B5EF4-FFF2-40B4-BE49-F238E27FC236}">
                <a16:creationId xmlns:a16="http://schemas.microsoft.com/office/drawing/2014/main" id="{FBD2C8FA-E28C-FE37-EDEF-563049DF7381}"/>
              </a:ext>
            </a:extLst>
          </p:cNvPr>
          <p:cNvSpPr txBox="1"/>
          <p:nvPr/>
        </p:nvSpPr>
        <p:spPr>
          <a:xfrm>
            <a:off x="210337" y="2850612"/>
            <a:ext cx="5216493" cy="2192908"/>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29" name="Afrundet rektangel 28">
            <a:extLst>
              <a:ext uri="{FF2B5EF4-FFF2-40B4-BE49-F238E27FC236}">
                <a16:creationId xmlns:a16="http://schemas.microsoft.com/office/drawing/2014/main" id="{5D895A1A-D6CF-9745-2B78-B858879BD4EF}"/>
              </a:ext>
            </a:extLst>
          </p:cNvPr>
          <p:cNvSpPr/>
          <p:nvPr/>
        </p:nvSpPr>
        <p:spPr>
          <a:xfrm>
            <a:off x="189637" y="4754701"/>
            <a:ext cx="5853600" cy="199790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0" name="Tekstfelt 29">
            <a:extLst>
              <a:ext uri="{FF2B5EF4-FFF2-40B4-BE49-F238E27FC236}">
                <a16:creationId xmlns:a16="http://schemas.microsoft.com/office/drawing/2014/main" id="{C9689263-610F-3117-1D16-9FEF35015EEF}"/>
              </a:ext>
            </a:extLst>
          </p:cNvPr>
          <p:cNvSpPr txBox="1"/>
          <p:nvPr/>
        </p:nvSpPr>
        <p:spPr>
          <a:xfrm>
            <a:off x="331940" y="4998544"/>
            <a:ext cx="5216493" cy="1872000"/>
          </a:xfrm>
          <a:prstGeom prst="rect">
            <a:avLst/>
          </a:prstGeom>
          <a:noFill/>
        </p:spPr>
        <p:txBody>
          <a:bodyPr wrap="none" rtlCol="0">
            <a:spAutoFit/>
          </a:bodyPr>
          <a:lstStyle/>
          <a:p>
            <a:pPr>
              <a:lnSpc>
                <a:spcPct val="200000"/>
              </a:lnSpc>
            </a:pPr>
            <a:r>
              <a:rPr lang="da-DK" sz="1300" b="1" i="1" dirty="0"/>
              <a:t>TEKNISK</a:t>
            </a:r>
            <a:r>
              <a:rPr lang="da-DK" sz="1300" b="1" dirty="0"/>
              <a:t> ________________________________________________________ </a:t>
            </a:r>
          </a:p>
          <a:p>
            <a:pPr>
              <a:lnSpc>
                <a:spcPct val="200000"/>
              </a:lnSpc>
            </a:pPr>
            <a:r>
              <a:rPr lang="da-DK" sz="1300" b="1" i="1" dirty="0"/>
              <a:t>TAKTISK</a:t>
            </a:r>
            <a:r>
              <a:rPr lang="da-DK" sz="1300" b="1" dirty="0"/>
              <a:t> ________________________________________________________</a:t>
            </a:r>
          </a:p>
          <a:p>
            <a:pPr>
              <a:lnSpc>
                <a:spcPct val="200000"/>
              </a:lnSpc>
            </a:pPr>
            <a:r>
              <a:rPr lang="da-DK" sz="1300" b="1" i="1" dirty="0"/>
              <a:t>MENTALT</a:t>
            </a:r>
            <a:r>
              <a:rPr lang="da-DK" sz="1300" b="1" dirty="0"/>
              <a:t> _______________________________________________________ </a:t>
            </a:r>
          </a:p>
          <a:p>
            <a:pPr>
              <a:lnSpc>
                <a:spcPct val="200000"/>
              </a:lnSpc>
            </a:pPr>
            <a:r>
              <a:rPr lang="da-DK" sz="1300" b="1" i="1" dirty="0"/>
              <a:t>FYSISK</a:t>
            </a:r>
            <a:r>
              <a:rPr lang="da-DK" sz="1300" b="1" dirty="0"/>
              <a:t> _________________________________________________________</a:t>
            </a:r>
          </a:p>
          <a:p>
            <a:pPr>
              <a:lnSpc>
                <a:spcPct val="150000"/>
              </a:lnSpc>
            </a:pPr>
            <a:endParaRPr lang="da-DK" sz="1300" b="1" dirty="0"/>
          </a:p>
          <a:p>
            <a:endParaRPr lang="da-DK" sz="1300" b="1" dirty="0">
              <a:solidFill>
                <a:schemeClr val="bg1"/>
              </a:solidFill>
            </a:endParaRPr>
          </a:p>
        </p:txBody>
      </p:sp>
      <p:sp>
        <p:nvSpPr>
          <p:cNvPr id="32" name="Afrundet rektangel 31">
            <a:extLst>
              <a:ext uri="{FF2B5EF4-FFF2-40B4-BE49-F238E27FC236}">
                <a16:creationId xmlns:a16="http://schemas.microsoft.com/office/drawing/2014/main" id="{094EFCBD-1230-5555-DFE3-9ABCC7DF21C9}"/>
              </a:ext>
            </a:extLst>
          </p:cNvPr>
          <p:cNvSpPr/>
          <p:nvPr/>
        </p:nvSpPr>
        <p:spPr>
          <a:xfrm>
            <a:off x="6300336" y="5897042"/>
            <a:ext cx="5619600" cy="813574"/>
          </a:xfrm>
          <a:prstGeom prst="roundRect">
            <a:avLst/>
          </a:prstGeom>
          <a:noFill/>
          <a:ln w="38100">
            <a:solidFill>
              <a:schemeClr val="accent6">
                <a:lumMod val="75000"/>
              </a:schemeClr>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endParaRPr lang="da-DK" sz="1600" b="1" dirty="0">
              <a:solidFill>
                <a:schemeClr val="accent6">
                  <a:lumMod val="75000"/>
                </a:schemeClr>
              </a:solidFill>
              <a:latin typeface="Monofonto" panose="02010609020000000000" pitchFamily="49" charset="0"/>
            </a:endParaRPr>
          </a:p>
        </p:txBody>
      </p:sp>
      <p:sp>
        <p:nvSpPr>
          <p:cNvPr id="33" name="Tekstfelt 32">
            <a:extLst>
              <a:ext uri="{FF2B5EF4-FFF2-40B4-BE49-F238E27FC236}">
                <a16:creationId xmlns:a16="http://schemas.microsoft.com/office/drawing/2014/main" id="{FC8639C0-A1C1-BA6B-0376-4A7D36447161}"/>
              </a:ext>
            </a:extLst>
          </p:cNvPr>
          <p:cNvSpPr txBox="1"/>
          <p:nvPr/>
        </p:nvSpPr>
        <p:spPr>
          <a:xfrm>
            <a:off x="7987677" y="5854293"/>
            <a:ext cx="1883849" cy="338554"/>
          </a:xfrm>
          <a:prstGeom prst="rect">
            <a:avLst/>
          </a:prstGeom>
          <a:noFill/>
        </p:spPr>
        <p:txBody>
          <a:bodyPr wrap="none" rtlCol="0">
            <a:spAutoFit/>
          </a:bodyPr>
          <a:lstStyle/>
          <a:p>
            <a:r>
              <a:rPr lang="da-DK" sz="1600" dirty="0"/>
              <a:t>C         B        A        A+</a:t>
            </a:r>
          </a:p>
        </p:txBody>
      </p:sp>
      <p:sp>
        <p:nvSpPr>
          <p:cNvPr id="34" name="Tekstfelt 33">
            <a:extLst>
              <a:ext uri="{FF2B5EF4-FFF2-40B4-BE49-F238E27FC236}">
                <a16:creationId xmlns:a16="http://schemas.microsoft.com/office/drawing/2014/main" id="{BB60741D-F9DE-2136-BB97-A1EF45CE75FE}"/>
              </a:ext>
            </a:extLst>
          </p:cNvPr>
          <p:cNvSpPr txBox="1"/>
          <p:nvPr/>
        </p:nvSpPr>
        <p:spPr>
          <a:xfrm>
            <a:off x="8310207" y="5834227"/>
            <a:ext cx="309700" cy="338554"/>
          </a:xfrm>
          <a:prstGeom prst="rect">
            <a:avLst/>
          </a:prstGeom>
          <a:noFill/>
        </p:spPr>
        <p:txBody>
          <a:bodyPr wrap="none" rtlCol="0">
            <a:spAutoFit/>
          </a:bodyPr>
          <a:lstStyle/>
          <a:p>
            <a:r>
              <a:rPr lang="da-DK" sz="1600" dirty="0"/>
              <a:t>   </a:t>
            </a:r>
          </a:p>
        </p:txBody>
      </p:sp>
      <p:sp>
        <p:nvSpPr>
          <p:cNvPr id="35" name="Tekstfelt 34">
            <a:extLst>
              <a:ext uri="{FF2B5EF4-FFF2-40B4-BE49-F238E27FC236}">
                <a16:creationId xmlns:a16="http://schemas.microsoft.com/office/drawing/2014/main" id="{27D7AFDC-7594-2B26-AACC-175054D06251}"/>
              </a:ext>
            </a:extLst>
          </p:cNvPr>
          <p:cNvSpPr txBox="1"/>
          <p:nvPr/>
        </p:nvSpPr>
        <p:spPr>
          <a:xfrm>
            <a:off x="8695158" y="5820691"/>
            <a:ext cx="226344" cy="338554"/>
          </a:xfrm>
          <a:prstGeom prst="rect">
            <a:avLst/>
          </a:prstGeom>
          <a:noFill/>
        </p:spPr>
        <p:txBody>
          <a:bodyPr wrap="none" rtlCol="0">
            <a:spAutoFit/>
          </a:bodyPr>
          <a:lstStyle/>
          <a:p>
            <a:r>
              <a:rPr lang="da-DK" sz="1600" dirty="0"/>
              <a:t> </a:t>
            </a:r>
          </a:p>
        </p:txBody>
      </p:sp>
      <p:sp>
        <p:nvSpPr>
          <p:cNvPr id="36" name="Tekstfelt 35">
            <a:extLst>
              <a:ext uri="{FF2B5EF4-FFF2-40B4-BE49-F238E27FC236}">
                <a16:creationId xmlns:a16="http://schemas.microsoft.com/office/drawing/2014/main" id="{DF4EACEA-EEA6-C5B3-4333-44903B4AE9C8}"/>
              </a:ext>
            </a:extLst>
          </p:cNvPr>
          <p:cNvSpPr txBox="1"/>
          <p:nvPr/>
        </p:nvSpPr>
        <p:spPr>
          <a:xfrm>
            <a:off x="10311472" y="6391434"/>
            <a:ext cx="226344" cy="338554"/>
          </a:xfrm>
          <a:prstGeom prst="rect">
            <a:avLst/>
          </a:prstGeom>
          <a:noFill/>
        </p:spPr>
        <p:txBody>
          <a:bodyPr wrap="none" rtlCol="0">
            <a:spAutoFit/>
          </a:bodyPr>
          <a:lstStyle/>
          <a:p>
            <a:r>
              <a:rPr lang="da-DK" sz="1600" dirty="0"/>
              <a:t> </a:t>
            </a:r>
          </a:p>
        </p:txBody>
      </p:sp>
      <p:sp>
        <p:nvSpPr>
          <p:cNvPr id="37" name="Tekstfelt 36">
            <a:extLst>
              <a:ext uri="{FF2B5EF4-FFF2-40B4-BE49-F238E27FC236}">
                <a16:creationId xmlns:a16="http://schemas.microsoft.com/office/drawing/2014/main" id="{72397014-F79D-5188-8DC1-0A97393CD1B0}"/>
              </a:ext>
            </a:extLst>
          </p:cNvPr>
          <p:cNvSpPr txBox="1"/>
          <p:nvPr/>
        </p:nvSpPr>
        <p:spPr>
          <a:xfrm>
            <a:off x="7949847"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8" name="Tekstfelt 37">
            <a:extLst>
              <a:ext uri="{FF2B5EF4-FFF2-40B4-BE49-F238E27FC236}">
                <a16:creationId xmlns:a16="http://schemas.microsoft.com/office/drawing/2014/main" id="{D1415A6D-8FBC-2137-DA3F-8B37FE032AF0}"/>
              </a:ext>
            </a:extLst>
          </p:cNvPr>
          <p:cNvSpPr txBox="1"/>
          <p:nvPr/>
        </p:nvSpPr>
        <p:spPr>
          <a:xfrm>
            <a:off x="8417869" y="6123855"/>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39" name="Tekstfelt 38">
            <a:extLst>
              <a:ext uri="{FF2B5EF4-FFF2-40B4-BE49-F238E27FC236}">
                <a16:creationId xmlns:a16="http://schemas.microsoft.com/office/drawing/2014/main" id="{DDE2FACE-81E3-C09C-8843-A3FAF09E0EEB}"/>
              </a:ext>
            </a:extLst>
          </p:cNvPr>
          <p:cNvSpPr txBox="1"/>
          <p:nvPr/>
        </p:nvSpPr>
        <p:spPr>
          <a:xfrm>
            <a:off x="8885891" y="6123854"/>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0" name="Tekstfelt 39">
            <a:extLst>
              <a:ext uri="{FF2B5EF4-FFF2-40B4-BE49-F238E27FC236}">
                <a16:creationId xmlns:a16="http://schemas.microsoft.com/office/drawing/2014/main" id="{0CF006E7-9399-3D82-CB58-0A647AFD5FD3}"/>
              </a:ext>
            </a:extLst>
          </p:cNvPr>
          <p:cNvSpPr txBox="1"/>
          <p:nvPr/>
        </p:nvSpPr>
        <p:spPr>
          <a:xfrm>
            <a:off x="9355652" y="6121482"/>
            <a:ext cx="430983" cy="342735"/>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1" name="Tekstfelt 40">
            <a:extLst>
              <a:ext uri="{FF2B5EF4-FFF2-40B4-BE49-F238E27FC236}">
                <a16:creationId xmlns:a16="http://schemas.microsoft.com/office/drawing/2014/main" id="{95C3F84D-1E9A-42D3-A554-CC7C2B5AF078}"/>
              </a:ext>
            </a:extLst>
          </p:cNvPr>
          <p:cNvSpPr txBox="1"/>
          <p:nvPr/>
        </p:nvSpPr>
        <p:spPr>
          <a:xfrm>
            <a:off x="3722172" y="20549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2" name="Tekstfelt 41">
            <a:extLst>
              <a:ext uri="{FF2B5EF4-FFF2-40B4-BE49-F238E27FC236}">
                <a16:creationId xmlns:a16="http://schemas.microsoft.com/office/drawing/2014/main" id="{9B3D098C-E338-AB00-7B3E-6C4FB5ECD902}"/>
              </a:ext>
            </a:extLst>
          </p:cNvPr>
          <p:cNvSpPr txBox="1"/>
          <p:nvPr/>
        </p:nvSpPr>
        <p:spPr>
          <a:xfrm>
            <a:off x="3872498" y="1592131"/>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3" name="Tekstfelt 42">
            <a:extLst>
              <a:ext uri="{FF2B5EF4-FFF2-40B4-BE49-F238E27FC236}">
                <a16:creationId xmlns:a16="http://schemas.microsoft.com/office/drawing/2014/main" id="{AB3AD78E-471E-8CB4-825B-FEBA8EAF73FC}"/>
              </a:ext>
            </a:extLst>
          </p:cNvPr>
          <p:cNvSpPr txBox="1"/>
          <p:nvPr/>
        </p:nvSpPr>
        <p:spPr>
          <a:xfrm>
            <a:off x="5690862" y="139037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4" name="Tekstfelt 43">
            <a:extLst>
              <a:ext uri="{FF2B5EF4-FFF2-40B4-BE49-F238E27FC236}">
                <a16:creationId xmlns:a16="http://schemas.microsoft.com/office/drawing/2014/main" id="{B8B4C664-F6CB-82C8-CC2D-1FE3BC766958}"/>
              </a:ext>
            </a:extLst>
          </p:cNvPr>
          <p:cNvSpPr txBox="1"/>
          <p:nvPr/>
        </p:nvSpPr>
        <p:spPr>
          <a:xfrm>
            <a:off x="3448301" y="139689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45" name="Tekstfelt 44">
            <a:extLst>
              <a:ext uri="{FF2B5EF4-FFF2-40B4-BE49-F238E27FC236}">
                <a16:creationId xmlns:a16="http://schemas.microsoft.com/office/drawing/2014/main" id="{2E3B0EE8-5B4E-DDDE-BDD3-6D426B4B9179}"/>
              </a:ext>
            </a:extLst>
          </p:cNvPr>
          <p:cNvSpPr txBox="1"/>
          <p:nvPr/>
        </p:nvSpPr>
        <p:spPr>
          <a:xfrm>
            <a:off x="6293480" y="6023631"/>
            <a:ext cx="1723549" cy="553998"/>
          </a:xfrm>
          <a:prstGeom prst="rect">
            <a:avLst/>
          </a:prstGeom>
          <a:noFill/>
        </p:spPr>
        <p:txBody>
          <a:bodyPr wrap="none" rtlCol="0">
            <a:spAutoFit/>
          </a:bodyPr>
          <a:lstStyle/>
          <a:p>
            <a:r>
              <a:rPr lang="da-DK" sz="1500" dirty="0">
                <a:latin typeface="Monofonto" panose="02010609020000000000" pitchFamily="49" charset="0"/>
              </a:rPr>
              <a:t>Talent ID</a:t>
            </a:r>
          </a:p>
          <a:p>
            <a:r>
              <a:rPr lang="da-DK" sz="1500" dirty="0">
                <a:latin typeface="Monofonto" panose="02010609020000000000" pitchFamily="49" charset="0"/>
              </a:rPr>
              <a:t>Samlet vurdering</a:t>
            </a:r>
          </a:p>
        </p:txBody>
      </p:sp>
      <p:sp>
        <p:nvSpPr>
          <p:cNvPr id="46" name="Tekstfelt 45">
            <a:extLst>
              <a:ext uri="{FF2B5EF4-FFF2-40B4-BE49-F238E27FC236}">
                <a16:creationId xmlns:a16="http://schemas.microsoft.com/office/drawing/2014/main" id="{FFB60F71-5FF5-E4E8-B115-3A31A9443BFE}"/>
              </a:ext>
            </a:extLst>
          </p:cNvPr>
          <p:cNvSpPr txBox="1"/>
          <p:nvPr/>
        </p:nvSpPr>
        <p:spPr>
          <a:xfrm>
            <a:off x="9815273" y="6008242"/>
            <a:ext cx="2334687" cy="584775"/>
          </a:xfrm>
          <a:prstGeom prst="rect">
            <a:avLst/>
          </a:prstGeom>
          <a:noFill/>
        </p:spPr>
        <p:txBody>
          <a:bodyPr wrap="square" rtlCol="0">
            <a:spAutoFit/>
          </a:bodyPr>
          <a:lstStyle/>
          <a:p>
            <a:r>
              <a:rPr lang="da-DK" sz="1500" dirty="0">
                <a:latin typeface="Monofonto" panose="02010609020000000000" pitchFamily="49" charset="0"/>
              </a:rPr>
              <a:t>Træner som har vurderet</a:t>
            </a:r>
            <a:r>
              <a:rPr lang="da-DK" sz="1600" dirty="0">
                <a:latin typeface="Monofonto" panose="02010609020000000000" pitchFamily="49" charset="0"/>
              </a:rPr>
              <a:t>___________</a:t>
            </a:r>
          </a:p>
        </p:txBody>
      </p:sp>
      <p:sp>
        <p:nvSpPr>
          <p:cNvPr id="48" name="Tekstfelt 47">
            <a:extLst>
              <a:ext uri="{FF2B5EF4-FFF2-40B4-BE49-F238E27FC236}">
                <a16:creationId xmlns:a16="http://schemas.microsoft.com/office/drawing/2014/main" id="{A9DF4CAC-1724-1802-A8D0-E0F6741856AB}"/>
              </a:ext>
            </a:extLst>
          </p:cNvPr>
          <p:cNvSpPr txBox="1"/>
          <p:nvPr/>
        </p:nvSpPr>
        <p:spPr>
          <a:xfrm>
            <a:off x="8578868" y="4386484"/>
            <a:ext cx="721672"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Glæde</a:t>
            </a:r>
          </a:p>
        </p:txBody>
      </p:sp>
      <p:sp>
        <p:nvSpPr>
          <p:cNvPr id="49" name="Tekstfelt 48">
            <a:extLst>
              <a:ext uri="{FF2B5EF4-FFF2-40B4-BE49-F238E27FC236}">
                <a16:creationId xmlns:a16="http://schemas.microsoft.com/office/drawing/2014/main" id="{F5342AA6-5881-8A93-726C-DFA9D0D7D0E4}"/>
              </a:ext>
            </a:extLst>
          </p:cNvPr>
          <p:cNvSpPr txBox="1"/>
          <p:nvPr/>
        </p:nvSpPr>
        <p:spPr>
          <a:xfrm>
            <a:off x="10565061" y="4386484"/>
            <a:ext cx="1258678" cy="338554"/>
          </a:xfrm>
          <a:prstGeom prst="rect">
            <a:avLst/>
          </a:prstGeom>
          <a:noFill/>
        </p:spPr>
        <p:txBody>
          <a:bodyPr wrap="none" rtlCol="0">
            <a:spAutoFit/>
          </a:bodyPr>
          <a:lstStyle/>
          <a:p>
            <a:r>
              <a:rPr lang="da-DK" sz="1600" dirty="0" err="1">
                <a:solidFill>
                  <a:schemeClr val="accent6">
                    <a:lumMod val="75000"/>
                  </a:schemeClr>
                </a:solidFill>
                <a:latin typeface="Monofonto" panose="02010609020000000000" pitchFamily="49" charset="0"/>
              </a:rPr>
              <a:t>Commitment</a:t>
            </a:r>
            <a:endParaRPr lang="da-DK" sz="1600" dirty="0"/>
          </a:p>
        </p:txBody>
      </p:sp>
      <p:sp>
        <p:nvSpPr>
          <p:cNvPr id="58" name="Tekstfelt 57">
            <a:extLst>
              <a:ext uri="{FF2B5EF4-FFF2-40B4-BE49-F238E27FC236}">
                <a16:creationId xmlns:a16="http://schemas.microsoft.com/office/drawing/2014/main" id="{FE81BF15-4084-B02E-5590-5C2A46898602}"/>
              </a:ext>
            </a:extLst>
          </p:cNvPr>
          <p:cNvSpPr txBox="1"/>
          <p:nvPr/>
        </p:nvSpPr>
        <p:spPr>
          <a:xfrm>
            <a:off x="6387596"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59" name="Tekstfelt 58">
            <a:extLst>
              <a:ext uri="{FF2B5EF4-FFF2-40B4-BE49-F238E27FC236}">
                <a16:creationId xmlns:a16="http://schemas.microsoft.com/office/drawing/2014/main" id="{248B1EC1-103E-421C-486E-A636401CA590}"/>
              </a:ext>
            </a:extLst>
          </p:cNvPr>
          <p:cNvSpPr txBox="1"/>
          <p:nvPr/>
        </p:nvSpPr>
        <p:spPr>
          <a:xfrm>
            <a:off x="8434477" y="4445869"/>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0" name="Tekstfelt 59">
            <a:extLst>
              <a:ext uri="{FF2B5EF4-FFF2-40B4-BE49-F238E27FC236}">
                <a16:creationId xmlns:a16="http://schemas.microsoft.com/office/drawing/2014/main" id="{CCE95733-6616-E618-383A-B9735956F2E2}"/>
              </a:ext>
            </a:extLst>
          </p:cNvPr>
          <p:cNvSpPr txBox="1"/>
          <p:nvPr/>
        </p:nvSpPr>
        <p:spPr>
          <a:xfrm>
            <a:off x="10409749" y="4448634"/>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1" name="Tekstfelt 60">
            <a:extLst>
              <a:ext uri="{FF2B5EF4-FFF2-40B4-BE49-F238E27FC236}">
                <a16:creationId xmlns:a16="http://schemas.microsoft.com/office/drawing/2014/main" id="{D8CE7837-0FC9-0045-DB8E-EBA34F411E82}"/>
              </a:ext>
            </a:extLst>
          </p:cNvPr>
          <p:cNvSpPr txBox="1"/>
          <p:nvPr/>
        </p:nvSpPr>
        <p:spPr>
          <a:xfrm>
            <a:off x="6387596" y="5418675"/>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63" name="Tekstfelt 62">
            <a:extLst>
              <a:ext uri="{FF2B5EF4-FFF2-40B4-BE49-F238E27FC236}">
                <a16:creationId xmlns:a16="http://schemas.microsoft.com/office/drawing/2014/main" id="{9945092E-FE35-F1CE-8DAF-B9607B14AAA1}"/>
              </a:ext>
            </a:extLst>
          </p:cNvPr>
          <p:cNvSpPr txBox="1"/>
          <p:nvPr/>
        </p:nvSpPr>
        <p:spPr>
          <a:xfrm>
            <a:off x="7985611" y="183676"/>
            <a:ext cx="1800493" cy="523220"/>
          </a:xfrm>
          <a:custGeom>
            <a:avLst/>
            <a:gdLst>
              <a:gd name="connsiteX0" fmla="*/ 0 w 1800493"/>
              <a:gd name="connsiteY0" fmla="*/ 0 h 523220"/>
              <a:gd name="connsiteX1" fmla="*/ 582159 w 1800493"/>
              <a:gd name="connsiteY1" fmla="*/ 0 h 523220"/>
              <a:gd name="connsiteX2" fmla="*/ 1128309 w 1800493"/>
              <a:gd name="connsiteY2" fmla="*/ 0 h 523220"/>
              <a:gd name="connsiteX3" fmla="*/ 1800493 w 1800493"/>
              <a:gd name="connsiteY3" fmla="*/ 0 h 523220"/>
              <a:gd name="connsiteX4" fmla="*/ 1800493 w 1800493"/>
              <a:gd name="connsiteY4" fmla="*/ 523220 h 523220"/>
              <a:gd name="connsiteX5" fmla="*/ 1236339 w 1800493"/>
              <a:gd name="connsiteY5" fmla="*/ 523220 h 523220"/>
              <a:gd name="connsiteX6" fmla="*/ 600164 w 1800493"/>
              <a:gd name="connsiteY6" fmla="*/ 523220 h 523220"/>
              <a:gd name="connsiteX7" fmla="*/ 0 w 1800493"/>
              <a:gd name="connsiteY7" fmla="*/ 523220 h 523220"/>
              <a:gd name="connsiteX8" fmla="*/ 0 w 1800493"/>
              <a:gd name="connsiteY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00493" h="523220" extrusionOk="0">
                <a:moveTo>
                  <a:pt x="0" y="0"/>
                </a:moveTo>
                <a:cubicBezTo>
                  <a:pt x="174764" y="-18429"/>
                  <a:pt x="342237" y="-25980"/>
                  <a:pt x="582159" y="0"/>
                </a:cubicBezTo>
                <a:cubicBezTo>
                  <a:pt x="822081" y="25980"/>
                  <a:pt x="987167" y="-26409"/>
                  <a:pt x="1128309" y="0"/>
                </a:cubicBezTo>
                <a:cubicBezTo>
                  <a:pt x="1269451" y="26409"/>
                  <a:pt x="1609243" y="-5699"/>
                  <a:pt x="1800493" y="0"/>
                </a:cubicBezTo>
                <a:cubicBezTo>
                  <a:pt x="1810529" y="167463"/>
                  <a:pt x="1774574" y="364065"/>
                  <a:pt x="1800493" y="523220"/>
                </a:cubicBezTo>
                <a:cubicBezTo>
                  <a:pt x="1619804" y="505504"/>
                  <a:pt x="1432043" y="543063"/>
                  <a:pt x="1236339" y="523220"/>
                </a:cubicBezTo>
                <a:cubicBezTo>
                  <a:pt x="1040635" y="503377"/>
                  <a:pt x="794437" y="492875"/>
                  <a:pt x="600164" y="523220"/>
                </a:cubicBezTo>
                <a:cubicBezTo>
                  <a:pt x="405892" y="553565"/>
                  <a:pt x="292242" y="518106"/>
                  <a:pt x="0" y="523220"/>
                </a:cubicBezTo>
                <a:cubicBezTo>
                  <a:pt x="3554" y="392278"/>
                  <a:pt x="-15264" y="199333"/>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none" rtlCol="0">
            <a:spAutoFit/>
          </a:bodyPr>
          <a:lstStyle/>
          <a:p>
            <a:r>
              <a:rPr lang="da-DK" sz="2800" u="sng" dirty="0">
                <a:latin typeface="Monofonto" panose="02010609020000000000" pitchFamily="49" charset="0"/>
              </a:rPr>
              <a:t>POWERKANT</a:t>
            </a:r>
          </a:p>
        </p:txBody>
      </p:sp>
      <p:sp>
        <p:nvSpPr>
          <p:cNvPr id="64" name="Tekstfelt 63">
            <a:extLst>
              <a:ext uri="{FF2B5EF4-FFF2-40B4-BE49-F238E27FC236}">
                <a16:creationId xmlns:a16="http://schemas.microsoft.com/office/drawing/2014/main" id="{035A5CBF-41FC-AD18-1C52-70922570BB80}"/>
              </a:ext>
            </a:extLst>
          </p:cNvPr>
          <p:cNvSpPr txBox="1"/>
          <p:nvPr/>
        </p:nvSpPr>
        <p:spPr>
          <a:xfrm>
            <a:off x="6541636" y="4394661"/>
            <a:ext cx="1210588"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Relationer</a:t>
            </a:r>
          </a:p>
        </p:txBody>
      </p:sp>
      <p:sp>
        <p:nvSpPr>
          <p:cNvPr id="65" name="Tekstfelt 64">
            <a:extLst>
              <a:ext uri="{FF2B5EF4-FFF2-40B4-BE49-F238E27FC236}">
                <a16:creationId xmlns:a16="http://schemas.microsoft.com/office/drawing/2014/main" id="{0D80DC80-F0DA-D362-271F-F2C391D0CFD2}"/>
              </a:ext>
            </a:extLst>
          </p:cNvPr>
          <p:cNvSpPr txBox="1"/>
          <p:nvPr/>
        </p:nvSpPr>
        <p:spPr>
          <a:xfrm>
            <a:off x="6541636" y="5362448"/>
            <a:ext cx="2852063"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Atletiske &amp; hurtige fødder</a:t>
            </a:r>
          </a:p>
        </p:txBody>
      </p:sp>
      <p:sp>
        <p:nvSpPr>
          <p:cNvPr id="6" name="Tekstfelt 5">
            <a:extLst>
              <a:ext uri="{FF2B5EF4-FFF2-40B4-BE49-F238E27FC236}">
                <a16:creationId xmlns:a16="http://schemas.microsoft.com/office/drawing/2014/main" id="{3D8BF090-FDCD-FA1C-110A-192F2ED28E1A}"/>
              </a:ext>
            </a:extLst>
          </p:cNvPr>
          <p:cNvSpPr txBox="1"/>
          <p:nvPr/>
        </p:nvSpPr>
        <p:spPr>
          <a:xfrm>
            <a:off x="6341862" y="1509885"/>
            <a:ext cx="2236510"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Indlægsformer</a:t>
            </a:r>
          </a:p>
        </p:txBody>
      </p:sp>
      <p:sp>
        <p:nvSpPr>
          <p:cNvPr id="12" name="Tekstfelt 11">
            <a:extLst>
              <a:ext uri="{FF2B5EF4-FFF2-40B4-BE49-F238E27FC236}">
                <a16:creationId xmlns:a16="http://schemas.microsoft.com/office/drawing/2014/main" id="{5A16BC0B-9FC9-77A3-5DCB-55CE4D7E5D22}"/>
              </a:ext>
            </a:extLst>
          </p:cNvPr>
          <p:cNvSpPr txBox="1"/>
          <p:nvPr/>
        </p:nvSpPr>
        <p:spPr>
          <a:xfrm>
            <a:off x="6356136" y="1756722"/>
            <a:ext cx="2749471" cy="338554"/>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Driblinger med Temposkift</a:t>
            </a:r>
          </a:p>
        </p:txBody>
      </p:sp>
      <p:sp>
        <p:nvSpPr>
          <p:cNvPr id="13" name="Tekstfelt 12">
            <a:extLst>
              <a:ext uri="{FF2B5EF4-FFF2-40B4-BE49-F238E27FC236}">
                <a16:creationId xmlns:a16="http://schemas.microsoft.com/office/drawing/2014/main" id="{E8B8DE67-8268-6CC0-C07D-6FA6A7B012C8}"/>
              </a:ext>
            </a:extLst>
          </p:cNvPr>
          <p:cNvSpPr txBox="1"/>
          <p:nvPr/>
        </p:nvSpPr>
        <p:spPr>
          <a:xfrm>
            <a:off x="6348366" y="2008872"/>
            <a:ext cx="2236510" cy="584775"/>
          </a:xfrm>
          <a:prstGeom prst="rect">
            <a:avLst/>
          </a:prstGeom>
          <a:noFill/>
        </p:spPr>
        <p:txBody>
          <a:bodyPr wrap="none" rtlCol="0">
            <a:spAutoFit/>
          </a:bodyPr>
          <a:lstStyle/>
          <a:p>
            <a:r>
              <a:rPr lang="da-DK" sz="1600" dirty="0">
                <a:solidFill>
                  <a:schemeClr val="accent6">
                    <a:lumMod val="75000"/>
                  </a:schemeClr>
                </a:solidFill>
                <a:latin typeface="Monofonto" panose="02010609020000000000" pitchFamily="49" charset="0"/>
              </a:rPr>
              <a:t>Mestre 1v1 offensivt</a:t>
            </a:r>
          </a:p>
          <a:p>
            <a:r>
              <a:rPr lang="da-DK" sz="1600" dirty="0">
                <a:solidFill>
                  <a:schemeClr val="accent6">
                    <a:lumMod val="75000"/>
                  </a:schemeClr>
                </a:solidFill>
                <a:latin typeface="Monofonto" panose="02010609020000000000" pitchFamily="49" charset="0"/>
              </a:rPr>
              <a:t>.</a:t>
            </a:r>
          </a:p>
        </p:txBody>
      </p:sp>
      <p:sp>
        <p:nvSpPr>
          <p:cNvPr id="14" name="Afrundet rektangel 13">
            <a:extLst>
              <a:ext uri="{FF2B5EF4-FFF2-40B4-BE49-F238E27FC236}">
                <a16:creationId xmlns:a16="http://schemas.microsoft.com/office/drawing/2014/main" id="{25280BA9-99BB-B491-2513-4D7EF996B6DC}"/>
              </a:ext>
            </a:extLst>
          </p:cNvPr>
          <p:cNvSpPr/>
          <p:nvPr/>
        </p:nvSpPr>
        <p:spPr>
          <a:xfrm>
            <a:off x="2194309" y="185802"/>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Spillerdata</a:t>
            </a:r>
          </a:p>
        </p:txBody>
      </p:sp>
      <p:sp>
        <p:nvSpPr>
          <p:cNvPr id="15" name="Afrundet rektangel 14">
            <a:extLst>
              <a:ext uri="{FF2B5EF4-FFF2-40B4-BE49-F238E27FC236}">
                <a16:creationId xmlns:a16="http://schemas.microsoft.com/office/drawing/2014/main" id="{DA53F385-8CB3-A7F3-D683-E4AFB1B4794B}"/>
              </a:ext>
            </a:extLst>
          </p:cNvPr>
          <p:cNvSpPr/>
          <p:nvPr/>
        </p:nvSpPr>
        <p:spPr>
          <a:xfrm>
            <a:off x="2233531" y="2644979"/>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Spidskompetencer</a:t>
            </a:r>
          </a:p>
        </p:txBody>
      </p:sp>
      <p:sp>
        <p:nvSpPr>
          <p:cNvPr id="16" name="Afrundet rektangel 15">
            <a:extLst>
              <a:ext uri="{FF2B5EF4-FFF2-40B4-BE49-F238E27FC236}">
                <a16:creationId xmlns:a16="http://schemas.microsoft.com/office/drawing/2014/main" id="{B66ADE34-1EF6-7F79-D59F-A1F7AD7D3217}"/>
              </a:ext>
            </a:extLst>
          </p:cNvPr>
          <p:cNvSpPr/>
          <p:nvPr/>
        </p:nvSpPr>
        <p:spPr>
          <a:xfrm>
            <a:off x="2233531" y="4795440"/>
            <a:ext cx="1948316" cy="288000"/>
          </a:xfrm>
          <a:custGeom>
            <a:avLst/>
            <a:gdLst>
              <a:gd name="connsiteX0" fmla="*/ 0 w 1948316"/>
              <a:gd name="connsiteY0" fmla="*/ 48001 h 288000"/>
              <a:gd name="connsiteX1" fmla="*/ 48001 w 1948316"/>
              <a:gd name="connsiteY1" fmla="*/ 0 h 288000"/>
              <a:gd name="connsiteX2" fmla="*/ 683962 w 1948316"/>
              <a:gd name="connsiteY2" fmla="*/ 0 h 288000"/>
              <a:gd name="connsiteX3" fmla="*/ 1301400 w 1948316"/>
              <a:gd name="connsiteY3" fmla="*/ 0 h 288000"/>
              <a:gd name="connsiteX4" fmla="*/ 1900315 w 1948316"/>
              <a:gd name="connsiteY4" fmla="*/ 0 h 288000"/>
              <a:gd name="connsiteX5" fmla="*/ 1948316 w 1948316"/>
              <a:gd name="connsiteY5" fmla="*/ 48001 h 288000"/>
              <a:gd name="connsiteX6" fmla="*/ 1948316 w 1948316"/>
              <a:gd name="connsiteY6" fmla="*/ 239999 h 288000"/>
              <a:gd name="connsiteX7" fmla="*/ 1900315 w 1948316"/>
              <a:gd name="connsiteY7" fmla="*/ 288000 h 288000"/>
              <a:gd name="connsiteX8" fmla="*/ 1264354 w 1948316"/>
              <a:gd name="connsiteY8" fmla="*/ 288000 h 288000"/>
              <a:gd name="connsiteX9" fmla="*/ 702485 w 1948316"/>
              <a:gd name="connsiteY9" fmla="*/ 288000 h 288000"/>
              <a:gd name="connsiteX10" fmla="*/ 48001 w 1948316"/>
              <a:gd name="connsiteY10" fmla="*/ 288000 h 288000"/>
              <a:gd name="connsiteX11" fmla="*/ 0 w 1948316"/>
              <a:gd name="connsiteY11" fmla="*/ 239999 h 288000"/>
              <a:gd name="connsiteX12" fmla="*/ 0 w 1948316"/>
              <a:gd name="connsiteY12" fmla="*/ 48001 h 28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48316" h="288000" fill="none" extrusionOk="0">
                <a:moveTo>
                  <a:pt x="0" y="48001"/>
                </a:moveTo>
                <a:cubicBezTo>
                  <a:pt x="-4519" y="22233"/>
                  <a:pt x="18702" y="-1924"/>
                  <a:pt x="48001" y="0"/>
                </a:cubicBezTo>
                <a:cubicBezTo>
                  <a:pt x="266437" y="5698"/>
                  <a:pt x="390613" y="-25839"/>
                  <a:pt x="683962" y="0"/>
                </a:cubicBezTo>
                <a:cubicBezTo>
                  <a:pt x="977311" y="25839"/>
                  <a:pt x="1048044" y="-7430"/>
                  <a:pt x="1301400" y="0"/>
                </a:cubicBezTo>
                <a:cubicBezTo>
                  <a:pt x="1554756" y="7430"/>
                  <a:pt x="1659658" y="918"/>
                  <a:pt x="1900315" y="0"/>
                </a:cubicBezTo>
                <a:cubicBezTo>
                  <a:pt x="1921471" y="220"/>
                  <a:pt x="1950005" y="18446"/>
                  <a:pt x="1948316" y="48001"/>
                </a:cubicBezTo>
                <a:cubicBezTo>
                  <a:pt x="1941881" y="115327"/>
                  <a:pt x="1941730" y="194836"/>
                  <a:pt x="1948316" y="239999"/>
                </a:cubicBezTo>
                <a:cubicBezTo>
                  <a:pt x="1949656" y="269162"/>
                  <a:pt x="1924172" y="289399"/>
                  <a:pt x="1900315" y="288000"/>
                </a:cubicBezTo>
                <a:cubicBezTo>
                  <a:pt x="1744217" y="265555"/>
                  <a:pt x="1544155" y="310141"/>
                  <a:pt x="1264354" y="288000"/>
                </a:cubicBezTo>
                <a:cubicBezTo>
                  <a:pt x="984553" y="265859"/>
                  <a:pt x="918159" y="311482"/>
                  <a:pt x="702485" y="288000"/>
                </a:cubicBezTo>
                <a:cubicBezTo>
                  <a:pt x="486811" y="264518"/>
                  <a:pt x="364718" y="271094"/>
                  <a:pt x="48001" y="288000"/>
                </a:cubicBezTo>
                <a:cubicBezTo>
                  <a:pt x="26512" y="289757"/>
                  <a:pt x="701" y="268871"/>
                  <a:pt x="0" y="239999"/>
                </a:cubicBezTo>
                <a:cubicBezTo>
                  <a:pt x="-3317" y="196842"/>
                  <a:pt x="-3092" y="130082"/>
                  <a:pt x="0" y="48001"/>
                </a:cubicBezTo>
                <a:close/>
              </a:path>
              <a:path w="1948316" h="288000" stroke="0" extrusionOk="0">
                <a:moveTo>
                  <a:pt x="0" y="48001"/>
                </a:moveTo>
                <a:cubicBezTo>
                  <a:pt x="-3280" y="19468"/>
                  <a:pt x="19446" y="767"/>
                  <a:pt x="48001" y="0"/>
                </a:cubicBezTo>
                <a:cubicBezTo>
                  <a:pt x="292904" y="11368"/>
                  <a:pt x="516532" y="-1231"/>
                  <a:pt x="702485" y="0"/>
                </a:cubicBezTo>
                <a:cubicBezTo>
                  <a:pt x="888438" y="1231"/>
                  <a:pt x="1173467" y="-27292"/>
                  <a:pt x="1301400" y="0"/>
                </a:cubicBezTo>
                <a:cubicBezTo>
                  <a:pt x="1429334" y="27292"/>
                  <a:pt x="1689816" y="-10253"/>
                  <a:pt x="1900315" y="0"/>
                </a:cubicBezTo>
                <a:cubicBezTo>
                  <a:pt x="1926046" y="-2509"/>
                  <a:pt x="1949155" y="18386"/>
                  <a:pt x="1948316" y="48001"/>
                </a:cubicBezTo>
                <a:cubicBezTo>
                  <a:pt x="1940600" y="94889"/>
                  <a:pt x="1947668" y="160967"/>
                  <a:pt x="1948316" y="239999"/>
                </a:cubicBezTo>
                <a:cubicBezTo>
                  <a:pt x="1947680" y="260442"/>
                  <a:pt x="1924919" y="290648"/>
                  <a:pt x="1900315" y="288000"/>
                </a:cubicBezTo>
                <a:cubicBezTo>
                  <a:pt x="1687276" y="303728"/>
                  <a:pt x="1457715" y="284381"/>
                  <a:pt x="1319923" y="288000"/>
                </a:cubicBezTo>
                <a:cubicBezTo>
                  <a:pt x="1182131" y="291619"/>
                  <a:pt x="961237" y="272649"/>
                  <a:pt x="702485" y="288000"/>
                </a:cubicBezTo>
                <a:cubicBezTo>
                  <a:pt x="443733" y="303351"/>
                  <a:pt x="207883" y="312848"/>
                  <a:pt x="48001" y="288000"/>
                </a:cubicBezTo>
                <a:cubicBezTo>
                  <a:pt x="25197" y="284337"/>
                  <a:pt x="4043" y="263902"/>
                  <a:pt x="0" y="239999"/>
                </a:cubicBezTo>
                <a:cubicBezTo>
                  <a:pt x="1500" y="175097"/>
                  <a:pt x="-1839" y="100800"/>
                  <a:pt x="0" y="48001"/>
                </a:cubicBezTo>
                <a:close/>
              </a:path>
            </a:pathLst>
          </a:custGeom>
          <a:solidFill>
            <a:schemeClr val="accent6">
              <a:lumMod val="75000"/>
            </a:schemeClr>
          </a:solidFill>
          <a:ln w="38100">
            <a:solidFill>
              <a:schemeClr val="bg1"/>
            </a:solidFill>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a-DK" sz="1400" b="1" dirty="0">
                <a:solidFill>
                  <a:schemeClr val="bg1"/>
                </a:solidFill>
                <a:latin typeface="Monofonto" panose="02010609020000000000" pitchFamily="49" charset="0"/>
              </a:rPr>
              <a:t>Udviklingsområder</a:t>
            </a:r>
          </a:p>
        </p:txBody>
      </p:sp>
      <p:sp>
        <p:nvSpPr>
          <p:cNvPr id="21" name="Tekstfelt 20">
            <a:extLst>
              <a:ext uri="{FF2B5EF4-FFF2-40B4-BE49-F238E27FC236}">
                <a16:creationId xmlns:a16="http://schemas.microsoft.com/office/drawing/2014/main" id="{CA38825E-05B3-A4B8-F893-D2ED08D89909}"/>
              </a:ext>
            </a:extLst>
          </p:cNvPr>
          <p:cNvSpPr txBox="1"/>
          <p:nvPr/>
        </p:nvSpPr>
        <p:spPr>
          <a:xfrm>
            <a:off x="11496284" y="154213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2" name="Tekstfelt 21">
            <a:extLst>
              <a:ext uri="{FF2B5EF4-FFF2-40B4-BE49-F238E27FC236}">
                <a16:creationId xmlns:a16="http://schemas.microsoft.com/office/drawing/2014/main" id="{CA84E7C9-6939-820B-22DC-65AEA6346381}"/>
              </a:ext>
            </a:extLst>
          </p:cNvPr>
          <p:cNvSpPr txBox="1"/>
          <p:nvPr/>
        </p:nvSpPr>
        <p:spPr>
          <a:xfrm>
            <a:off x="11496284" y="179103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4" name="Tekstfelt 23">
            <a:extLst>
              <a:ext uri="{FF2B5EF4-FFF2-40B4-BE49-F238E27FC236}">
                <a16:creationId xmlns:a16="http://schemas.microsoft.com/office/drawing/2014/main" id="{40D24BA5-549A-F9D5-EACE-9037931C47C5}"/>
              </a:ext>
            </a:extLst>
          </p:cNvPr>
          <p:cNvSpPr txBox="1"/>
          <p:nvPr/>
        </p:nvSpPr>
        <p:spPr>
          <a:xfrm>
            <a:off x="11500333" y="2052150"/>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5" name="Tekstfelt 24">
            <a:extLst>
              <a:ext uri="{FF2B5EF4-FFF2-40B4-BE49-F238E27FC236}">
                <a16:creationId xmlns:a16="http://schemas.microsoft.com/office/drawing/2014/main" id="{09309134-3380-77BF-F26D-61EA991BDCBE}"/>
              </a:ext>
            </a:extLst>
          </p:cNvPr>
          <p:cNvSpPr txBox="1"/>
          <p:nvPr/>
        </p:nvSpPr>
        <p:spPr>
          <a:xfrm>
            <a:off x="11492235" y="2973977"/>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6" name="Tekstfelt 25">
            <a:extLst>
              <a:ext uri="{FF2B5EF4-FFF2-40B4-BE49-F238E27FC236}">
                <a16:creationId xmlns:a16="http://schemas.microsoft.com/office/drawing/2014/main" id="{AED36302-0126-067B-3580-643518335A69}"/>
              </a:ext>
            </a:extLst>
          </p:cNvPr>
          <p:cNvSpPr txBox="1"/>
          <p:nvPr/>
        </p:nvSpPr>
        <p:spPr>
          <a:xfrm>
            <a:off x="11492235" y="3209016"/>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
        <p:nvSpPr>
          <p:cNvPr id="28" name="Tekstfelt 27">
            <a:extLst>
              <a:ext uri="{FF2B5EF4-FFF2-40B4-BE49-F238E27FC236}">
                <a16:creationId xmlns:a16="http://schemas.microsoft.com/office/drawing/2014/main" id="{391540FD-6B5E-CBD0-ADDB-28BB8EF732E5}"/>
              </a:ext>
            </a:extLst>
          </p:cNvPr>
          <p:cNvSpPr txBox="1"/>
          <p:nvPr/>
        </p:nvSpPr>
        <p:spPr>
          <a:xfrm>
            <a:off x="11496284" y="3456282"/>
            <a:ext cx="216000" cy="216000"/>
          </a:xfrm>
          <a:prstGeom prst="rect">
            <a:avLst/>
          </a:prstGeom>
          <a:noFill/>
          <a:ln>
            <a:solidFill>
              <a:schemeClr val="accent6">
                <a:lumMod val="75000"/>
              </a:schemeClr>
            </a:solidFill>
            <a:prstDash val="sysDash"/>
          </a:ln>
        </p:spPr>
        <p:txBody>
          <a:bodyPr wrap="square" rtlCol="0">
            <a:spAutoFit/>
          </a:bodyPr>
          <a:lstStyle/>
          <a:p>
            <a:endParaRPr lang="da-DK" dirty="0"/>
          </a:p>
        </p:txBody>
      </p:sp>
    </p:spTree>
    <p:extLst>
      <p:ext uri="{BB962C8B-B14F-4D97-AF65-F5344CB8AC3E}">
        <p14:creationId xmlns:p14="http://schemas.microsoft.com/office/powerpoint/2010/main" val="21813731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1165</TotalTime>
  <Words>2124</Words>
  <Application>Microsoft Macintosh PowerPoint</Application>
  <PresentationFormat>Widescreen</PresentationFormat>
  <Paragraphs>555</Paragraphs>
  <Slides>15</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15</vt:i4>
      </vt:variant>
    </vt:vector>
  </HeadingPairs>
  <TitlesOfParts>
    <vt:vector size="21" baseType="lpstr">
      <vt:lpstr>Aptos</vt:lpstr>
      <vt:lpstr>Aptos Display</vt:lpstr>
      <vt:lpstr>Arial</vt:lpstr>
      <vt:lpstr>Calibri</vt:lpstr>
      <vt:lpstr>Monofonto</vt:lpstr>
      <vt:lpstr>Office-tema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nicolaj mørch</dc:creator>
  <cp:lastModifiedBy>nicolaj mørch</cp:lastModifiedBy>
  <cp:revision>16</cp:revision>
  <cp:lastPrinted>2025-05-23T11:29:25Z</cp:lastPrinted>
  <dcterms:created xsi:type="dcterms:W3CDTF">2025-05-09T13:01:00Z</dcterms:created>
  <dcterms:modified xsi:type="dcterms:W3CDTF">2025-05-23T11:32:18Z</dcterms:modified>
</cp:coreProperties>
</file>